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Every step leaves something invisible on the wafer surface, and the next step needs a clean surface. Cleaning is one of the most repeated steps in the whole flow: clean too little and the next layer grows badly; clean too much and what's eaten away can't be put back.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Batch wet bench：https://fab24hr.com/en/?tool=wetbench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8</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Wet clean: washing wafers between steps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Every step leaves something invisible on the wafer surface, and the next step needs a clean surface. Cleaning is one of the most repeated steps in the whole flow: clean too little and the next layer grows badly; clean too much and what's eaten away can't be put back.</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200" b="0">
                <a:solidFill>
                  <a:srgbClr val="12252C"/>
                </a:solidFill>
                <a:latin typeface="Noto Sans"/>
                <a:ea typeface="Noto Sans"/>
                <a:cs typeface="Noto Sans"/>
              </a:rPr>
              <a:t>1　Name the four kinds of things a wet clean removes, and what each one does if it stays.</a:t>
            </a:r>
          </a:p>
          <a:p>
            <a:pPr algn="l">
              <a:lnSpc>
                <a:spcPct val="125000"/>
              </a:lnSpc>
              <a:spcAft>
                <a:spcPts val="2000"/>
              </a:spcAft>
            </a:pPr>
            <a:r>
              <a:rPr sz="2200" b="0">
                <a:solidFill>
                  <a:srgbClr val="12252C"/>
                </a:solidFill>
                <a:latin typeface="Noto Sans"/>
                <a:ea typeface="Noto Sans"/>
                <a:cs typeface="Noto Sans"/>
              </a:rPr>
              <a:t>2　Explain the stages of the common standard clean and what each one removes, why every chemical is followed by an ultrapure-water rinse, and what tank-by-tank batch cleaning and one-wafer-at-a-time spraying are each good at.</a:t>
            </a:r>
          </a:p>
          <a:p>
            <a:pPr algn="l">
              <a:lnSpc>
                <a:spcPct val="125000"/>
              </a:lnSpc>
              <a:spcAft>
                <a:spcPts val="2000"/>
              </a:spcAft>
            </a:pPr>
            <a:r>
              <a:rPr sz="2200" b="0">
                <a:solidFill>
                  <a:srgbClr val="12252C"/>
                </a:solidFill>
                <a:latin typeface="Noto Sans"/>
                <a:ea typeface="Noto Sans"/>
                <a:cs typeface="Noto Sans"/>
              </a:rPr>
              <a:t>3　Explain how concentration, temperature and time set how hard a clean works, why cleaning too long is a problem too, and why a cleaned wafer can't wait long.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Step by step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100" b="1">
                <a:solidFill>
                  <a:srgbClr val="12252C"/>
                </a:solidFill>
                <a:latin typeface="Noto Sans"/>
                <a:ea typeface="Noto Sans"/>
                <a:cs typeface="Noto Sans"/>
              </a:rPr>
              <a:t>1　Clean before and after almost every major step, starting from what the last step left behind.</a:t>
            </a:r>
          </a:p>
          <a:p>
            <a:pPr algn="l">
              <a:lnSpc>
                <a:spcPct val="130000"/>
              </a:lnSpc>
              <a:spcAft>
                <a:spcPts val="600"/>
              </a:spcAft>
            </a:pPr>
            <a:r>
              <a:rPr sz="1500" b="0">
                <a:solidFill>
                  <a:srgbClr val="506A74"/>
                </a:solidFill>
                <a:latin typeface="Noto Sans"/>
                <a:ea typeface="Noto Sans"/>
                <a:cs typeface="Noto Sans"/>
              </a:rPr>
              <a:t>Why: Every step leaves particles, organics or metal, and every next step has its own worries.</a:t>
            </a:r>
          </a:p>
          <a:p>
            <a:pPr algn="l">
              <a:lnSpc>
                <a:spcPct val="130000"/>
              </a:lnSpc>
              <a:spcAft>
                <a:spcPts val="600"/>
              </a:spcAft>
            </a:pPr>
            <a:r>
              <a:rPr sz="1500" b="0">
                <a:solidFill>
                  <a:srgbClr val="C1121F"/>
                </a:solidFill>
                <a:latin typeface="Noto Sans"/>
                <a:ea typeface="Noto Sans"/>
                <a:cs typeface="Noto Sans"/>
              </a:rPr>
              <a:t>If not: Dirt travels on to the next step: one particle can break a line or join two lines together.</a:t>
            </a:r>
          </a:p>
          <a:p>
            <a:pPr algn="l">
              <a:lnSpc>
                <a:spcPct val="130000"/>
              </a:lnSpc>
              <a:spcAft>
                <a:spcPts val="600"/>
              </a:spcAft>
            </a:pPr>
            <a:r>
              <a:rPr sz="2100" b="1">
                <a:solidFill>
                  <a:srgbClr val="12252C"/>
                </a:solidFill>
                <a:latin typeface="Noto Sans"/>
                <a:ea typeface="Noto Sans"/>
                <a:cs typeface="Noto Sans"/>
              </a:rPr>
              <a:t>2　Remove organics and particles with an alkaline mix first, then metals with an acidic mix.</a:t>
            </a:r>
          </a:p>
          <a:p>
            <a:pPr algn="l">
              <a:lnSpc>
                <a:spcPct val="130000"/>
              </a:lnSpc>
              <a:spcAft>
                <a:spcPts val="600"/>
              </a:spcAft>
            </a:pPr>
            <a:r>
              <a:rPr sz="1500" b="0">
                <a:solidFill>
                  <a:srgbClr val="506A74"/>
                </a:solidFill>
                <a:latin typeface="Noto Sans"/>
                <a:ea typeface="Noto Sans"/>
                <a:cs typeface="Noto Sans"/>
              </a:rPr>
              <a:t>Why: Different dirt needs different chemicals, just as grease and rust stains are washed differently.</a:t>
            </a:r>
          </a:p>
          <a:p>
            <a:pPr algn="l">
              <a:lnSpc>
                <a:spcPct val="130000"/>
              </a:lnSpc>
              <a:spcAft>
                <a:spcPts val="600"/>
              </a:spcAft>
            </a:pPr>
            <a:r>
              <a:rPr sz="1500" b="0">
                <a:solidFill>
                  <a:srgbClr val="C1121F"/>
                </a:solidFill>
                <a:latin typeface="Noto Sans"/>
                <a:ea typeface="Noto Sans"/>
                <a:cs typeface="Noto Sans"/>
              </a:rPr>
              <a:t>If not: Metal left on the surface moves into the silicon in the heat, and transistors leak.</a:t>
            </a:r>
          </a:p>
          <a:p>
            <a:pPr algn="l">
              <a:lnSpc>
                <a:spcPct val="130000"/>
              </a:lnSpc>
              <a:spcAft>
                <a:spcPts val="600"/>
              </a:spcAft>
            </a:pPr>
            <a:r>
              <a:rPr sz="2100" b="1">
                <a:solidFill>
                  <a:srgbClr val="12252C"/>
                </a:solidFill>
                <a:latin typeface="Noto Sans"/>
                <a:ea typeface="Noto Sans"/>
                <a:cs typeface="Noto Sans"/>
              </a:rPr>
              <a:t>3　Rinse with ultrapure water after every chemical, then dry.</a:t>
            </a:r>
          </a:p>
          <a:p>
            <a:pPr algn="l">
              <a:lnSpc>
                <a:spcPct val="130000"/>
              </a:lnSpc>
              <a:spcAft>
                <a:spcPts val="600"/>
              </a:spcAft>
            </a:pPr>
            <a:r>
              <a:rPr sz="1500" b="0">
                <a:solidFill>
                  <a:srgbClr val="506A74"/>
                </a:solidFill>
                <a:latin typeface="Noto Sans"/>
                <a:ea typeface="Noto Sans"/>
                <a:cs typeface="Noto Sans"/>
              </a:rPr>
              <a:t>Why: The chemicals have to be rinsed off, and this water is the last liquid to touch the wafer.</a:t>
            </a:r>
          </a:p>
          <a:p>
            <a:pPr algn="l">
              <a:lnSpc>
                <a:spcPct val="130000"/>
              </a:lnSpc>
              <a:spcAft>
                <a:spcPts val="600"/>
              </a:spcAft>
            </a:pPr>
            <a:r>
              <a:rPr sz="1500" b="0">
                <a:solidFill>
                  <a:srgbClr val="C1121F"/>
                </a:solidFill>
                <a:latin typeface="Noto Sans"/>
                <a:ea typeface="Noto Sans"/>
                <a:cs typeface="Noto Sans"/>
              </a:rPr>
              <a:t>If not: Whatever is in the water stays on the wafer, and uneven drying leaves ring-shaped water marks.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Step by step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a:ea typeface="Noto Sans"/>
                <a:cs typeface="Noto Sans"/>
              </a:rPr>
              <a:t>4　Set concentration, temperature and soak time in advance where the dirt comes off and the least surface is eaten, and run them by the recipe.</a:t>
            </a:r>
          </a:p>
          <a:p>
            <a:pPr algn="l">
              <a:lnSpc>
                <a:spcPct val="130000"/>
              </a:lnSpc>
              <a:spcAft>
                <a:spcPts val="600"/>
              </a:spcAft>
            </a:pPr>
            <a:r>
              <a:rPr sz="1500" b="0">
                <a:solidFill>
                  <a:srgbClr val="506A74"/>
                </a:solidFill>
                <a:latin typeface="Noto Sans"/>
                <a:ea typeface="Noto Sans"/>
                <a:cs typeface="Noto Sans"/>
              </a:rPr>
              <a:t>Why: Cleaning is a light etch too: the harder it works, the more of the surface it eats.</a:t>
            </a:r>
          </a:p>
          <a:p>
            <a:pPr algn="l">
              <a:lnSpc>
                <a:spcPct val="130000"/>
              </a:lnSpc>
              <a:spcAft>
                <a:spcPts val="600"/>
              </a:spcAft>
            </a:pPr>
            <a:r>
              <a:rPr sz="1500" b="0">
                <a:solidFill>
                  <a:srgbClr val="C1121F"/>
                </a:solidFill>
                <a:latin typeface="Noto Sans"/>
                <a:ea typeface="Noto Sans"/>
                <a:cs typeface="Noto Sans"/>
              </a:rPr>
              <a:t>If not: Too long or too strong a clean thins the layer underneath, and what's eaten can't be put back.</a:t>
            </a:r>
          </a:p>
          <a:p>
            <a:pPr algn="l">
              <a:lnSpc>
                <a:spcPct val="130000"/>
              </a:lnSpc>
              <a:spcAft>
                <a:spcPts val="600"/>
              </a:spcAft>
            </a:pPr>
            <a:r>
              <a:rPr sz="2000" b="1">
                <a:solidFill>
                  <a:srgbClr val="12252C"/>
                </a:solidFill>
                <a:latin typeface="Noto Sans"/>
                <a:ea typeface="Noto Sans"/>
                <a:cs typeface="Noto Sans"/>
              </a:rPr>
              <a:t>5　Top up the chemicals on schedule, change the whole bath at its count, and run monitor wafers.</a:t>
            </a:r>
          </a:p>
          <a:p>
            <a:pPr algn="l">
              <a:lnSpc>
                <a:spcPct val="130000"/>
              </a:lnSpc>
              <a:spcAft>
                <a:spcPts val="600"/>
              </a:spcAft>
            </a:pPr>
            <a:r>
              <a:rPr sz="1500" b="0">
                <a:solidFill>
                  <a:srgbClr val="506A74"/>
                </a:solidFill>
                <a:latin typeface="Noto Sans"/>
                <a:ea typeface="Noto Sans"/>
                <a:cs typeface="Noto Sans"/>
              </a:rPr>
              <a:t>Why: The chemicals change on their own, and the more lots a bath cleans, the more dirt it holds.</a:t>
            </a:r>
          </a:p>
          <a:p>
            <a:pPr algn="l">
              <a:lnSpc>
                <a:spcPct val="130000"/>
              </a:lnSpc>
              <a:spcAft>
                <a:spcPts val="600"/>
              </a:spcAft>
            </a:pPr>
            <a:r>
              <a:rPr sz="1500" b="0">
                <a:solidFill>
                  <a:srgbClr val="C1121F"/>
                </a:solidFill>
                <a:latin typeface="Noto Sans"/>
                <a:ea typeface="Noto Sans"/>
                <a:cs typeface="Noto Sans"/>
              </a:rPr>
              <a:t>If not: Without changes, some of the dirt in the tank lands back on wafers; without measuring, a drifting tool goes unseen.</a:t>
            </a:r>
          </a:p>
          <a:p>
            <a:pPr algn="l">
              <a:lnSpc>
                <a:spcPct val="130000"/>
              </a:lnSpc>
              <a:spcAft>
                <a:spcPts val="600"/>
              </a:spcAft>
            </a:pPr>
            <a:r>
              <a:rPr sz="2000" b="1">
                <a:solidFill>
                  <a:srgbClr val="12252C"/>
                </a:solidFill>
                <a:latin typeface="Noto Sans"/>
                <a:ea typeface="Noto Sans"/>
                <a:cs typeface="Noto Sans"/>
              </a:rPr>
              <a:t>6　Send the cleaned wafer to the next step within its time limit (Q-time).</a:t>
            </a:r>
          </a:p>
          <a:p>
            <a:pPr algn="l">
              <a:lnSpc>
                <a:spcPct val="130000"/>
              </a:lnSpc>
              <a:spcAft>
                <a:spcPts val="600"/>
              </a:spcAft>
            </a:pPr>
            <a:r>
              <a:rPr sz="1500" b="0">
                <a:solidFill>
                  <a:srgbClr val="506A74"/>
                </a:solidFill>
                <a:latin typeface="Noto Sans"/>
                <a:ea typeface="Noto Sans"/>
                <a:cs typeface="Noto Sans"/>
              </a:rPr>
              <a:t>Why: Clean silicon left waiting grows its oxide back and picks things up from the air.</a:t>
            </a:r>
          </a:p>
          <a:p>
            <a:pPr algn="l">
              <a:lnSpc>
                <a:spcPct val="130000"/>
              </a:lnSpc>
              <a:spcAft>
                <a:spcPts val="600"/>
              </a:spcAft>
            </a:pPr>
            <a:r>
              <a:rPr sz="1500" b="0">
                <a:solidFill>
                  <a:srgbClr val="C1121F"/>
                </a:solidFill>
                <a:latin typeface="Noto Sans"/>
                <a:ea typeface="Noto Sans"/>
                <a:cs typeface="Noto Sans"/>
              </a:rPr>
              <a:t>If not: Past the limit, mild cases are cleaned again, and some wafers are scrapped.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What you adjust, what can go wrong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Soak time</a:t>
            </a:r>
          </a:p>
          <a:p>
            <a:pPr algn="l">
              <a:lnSpc>
                <a:spcPct val="130000"/>
              </a:lnSpc>
              <a:spcAft>
                <a:spcPts val="600"/>
              </a:spcAft>
            </a:pPr>
            <a:r>
              <a:rPr sz="1400" b="0">
                <a:solidFill>
                  <a:srgbClr val="506A74"/>
                </a:solidFill>
                <a:latin typeface="Noto Sans"/>
                <a:ea typeface="Noto Sans"/>
                <a:cs typeface="Noto Sans"/>
              </a:rPr>
              <a:t>Changes: The longer the soak, the harder the clean, and the more of the surface is eaten.</a:t>
            </a:r>
          </a:p>
          <a:p>
            <a:pPr algn="l">
              <a:lnSpc>
                <a:spcPct val="130000"/>
              </a:lnSpc>
              <a:spcAft>
                <a:spcPts val="600"/>
              </a:spcAft>
            </a:pPr>
            <a:r>
              <a:rPr sz="1400" b="0">
                <a:solidFill>
                  <a:srgbClr val="C1121F"/>
                </a:solidFill>
                <a:latin typeface="Noto Sans"/>
                <a:ea typeface="Noto Sans"/>
                <a:cs typeface="Noto Sans"/>
              </a:rPr>
              <a:t>If it is off: Too long, and the layer underneath that should stay untouched gets thinner; what's eaten can't be put back.</a:t>
            </a:r>
          </a:p>
          <a:p>
            <a:pPr algn="l">
              <a:lnSpc>
                <a:spcPct val="130000"/>
              </a:lnSpc>
              <a:spcAft>
                <a:spcPts val="600"/>
              </a:spcAft>
            </a:pPr>
            <a:r>
              <a:rPr sz="1900" b="1">
                <a:solidFill>
                  <a:srgbClr val="12252C"/>
                </a:solidFill>
                <a:latin typeface="Noto Sans"/>
                <a:ea typeface="Noto Sans"/>
                <a:cs typeface="Noto Sans"/>
              </a:rPr>
              <a:t>Chemical concentration and temperature</a:t>
            </a:r>
          </a:p>
          <a:p>
            <a:pPr algn="l">
              <a:lnSpc>
                <a:spcPct val="130000"/>
              </a:lnSpc>
              <a:spcAft>
                <a:spcPts val="600"/>
              </a:spcAft>
            </a:pPr>
            <a:r>
              <a:rPr sz="1400" b="0">
                <a:solidFill>
                  <a:srgbClr val="506A74"/>
                </a:solidFill>
                <a:latin typeface="Noto Sans"/>
                <a:ea typeface="Noto Sans"/>
                <a:cs typeface="Noto Sans"/>
              </a:rPr>
              <a:t>Changes: A bit stronger or hotter cleans harder.</a:t>
            </a:r>
          </a:p>
          <a:p>
            <a:pPr algn="l">
              <a:lnSpc>
                <a:spcPct val="130000"/>
              </a:lnSpc>
              <a:spcAft>
                <a:spcPts val="600"/>
              </a:spcAft>
            </a:pPr>
            <a:r>
              <a:rPr sz="1400" b="0">
                <a:solidFill>
                  <a:srgbClr val="C1121F"/>
                </a:solidFill>
                <a:latin typeface="Noto Sans"/>
                <a:ea typeface="Noto Sans"/>
                <a:cs typeface="Noto Sans"/>
              </a:rPr>
              <a:t>If it is off: Too strong or too hot does what too long does: it thins the layer underneath and roughens the silicon surface.</a:t>
            </a:r>
          </a:p>
          <a:p>
            <a:pPr algn="l">
              <a:lnSpc>
                <a:spcPct val="130000"/>
              </a:lnSpc>
              <a:spcAft>
                <a:spcPts val="600"/>
              </a:spcAft>
            </a:pPr>
            <a:r>
              <a:rPr sz="1900" b="1">
                <a:solidFill>
                  <a:srgbClr val="12252C"/>
                </a:solidFill>
                <a:latin typeface="Noto Sans"/>
                <a:ea typeface="Noto Sans"/>
                <a:cs typeface="Noto Sans"/>
              </a:rPr>
              <a:t>Which chemicals (alkaline, acidic, dilute HF)</a:t>
            </a:r>
          </a:p>
          <a:p>
            <a:pPr algn="l">
              <a:lnSpc>
                <a:spcPct val="130000"/>
              </a:lnSpc>
              <a:spcAft>
                <a:spcPts val="600"/>
              </a:spcAft>
            </a:pPr>
            <a:r>
              <a:rPr sz="1400" b="0">
                <a:solidFill>
                  <a:srgbClr val="506A74"/>
                </a:solidFill>
                <a:latin typeface="Noto Sans"/>
                <a:ea typeface="Noto Sans"/>
                <a:cs typeface="Noto Sans"/>
              </a:rPr>
              <a:t>Changes: The alkaline mix removes organics and particles, the acidic mix removes metals, and very dilute hydrofluoric acid removes native oxide.</a:t>
            </a:r>
          </a:p>
          <a:p>
            <a:pPr algn="l">
              <a:lnSpc>
                <a:spcPct val="130000"/>
              </a:lnSpc>
              <a:spcAft>
                <a:spcPts val="600"/>
              </a:spcAft>
            </a:pPr>
            <a:r>
              <a:rPr sz="1400" b="0">
                <a:solidFill>
                  <a:srgbClr val="C1121F"/>
                </a:solidFill>
                <a:latin typeface="Noto Sans"/>
                <a:ea typeface="Noto Sans"/>
                <a:cs typeface="Noto Sans"/>
              </a:rPr>
              <a:t>If it is off: Leave out the right one and that kind of dirt stays: metal carried into the furnace gets baked into the silicon.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What you adjust, what can go wrong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When to change the bath (after how many lots)</a:t>
            </a:r>
          </a:p>
          <a:p>
            <a:pPr algn="l">
              <a:lnSpc>
                <a:spcPct val="130000"/>
              </a:lnSpc>
              <a:spcAft>
                <a:spcPts val="600"/>
              </a:spcAft>
            </a:pPr>
            <a:r>
              <a:rPr sz="1600" b="0">
                <a:solidFill>
                  <a:srgbClr val="506A74"/>
                </a:solidFill>
                <a:latin typeface="Noto Sans"/>
                <a:ea typeface="Noto Sans"/>
                <a:cs typeface="Noto Sans"/>
              </a:rPr>
              <a:t>Changes: A complete change clears out what earlier lots left behind in the tank.</a:t>
            </a:r>
          </a:p>
          <a:p>
            <a:pPr algn="l">
              <a:lnSpc>
                <a:spcPct val="130000"/>
              </a:lnSpc>
              <a:spcAft>
                <a:spcPts val="600"/>
              </a:spcAft>
            </a:pPr>
            <a:r>
              <a:rPr sz="1600" b="0">
                <a:solidFill>
                  <a:srgbClr val="C1121F"/>
                </a:solidFill>
                <a:latin typeface="Noto Sans"/>
                <a:ea typeface="Noto Sans"/>
                <a:cs typeface="Noto Sans"/>
              </a:rPr>
              <a:t>If it is off: Too late, and dirt builds up in the tank and some of it lands back on wafers.</a:t>
            </a:r>
          </a:p>
          <a:p>
            <a:pPr algn="l">
              <a:lnSpc>
                <a:spcPct val="130000"/>
              </a:lnSpc>
              <a:spcAft>
                <a:spcPts val="600"/>
              </a:spcAft>
            </a:pPr>
            <a:r>
              <a:rPr sz="2200" b="1">
                <a:solidFill>
                  <a:srgbClr val="12252C"/>
                </a:solidFill>
                <a:latin typeface="Noto Sans"/>
                <a:ea typeface="Noto Sans"/>
                <a:cs typeface="Noto Sans"/>
              </a:rPr>
              <a:t>Time limit to the next step (Q-time)</a:t>
            </a:r>
          </a:p>
          <a:p>
            <a:pPr algn="l">
              <a:lnSpc>
                <a:spcPct val="130000"/>
              </a:lnSpc>
              <a:spcAft>
                <a:spcPts val="600"/>
              </a:spcAft>
            </a:pPr>
            <a:r>
              <a:rPr sz="1600" b="0">
                <a:solidFill>
                  <a:srgbClr val="506A74"/>
                </a:solidFill>
                <a:latin typeface="Noto Sans"/>
                <a:ea typeface="Noto Sans"/>
                <a:cs typeface="Noto Sans"/>
              </a:rPr>
              <a:t>Changes: Sets how soon after cleaning the wafer must start the next step.</a:t>
            </a:r>
          </a:p>
          <a:p>
            <a:pPr algn="l">
              <a:lnSpc>
                <a:spcPct val="130000"/>
              </a:lnSpc>
              <a:spcAft>
                <a:spcPts val="600"/>
              </a:spcAft>
            </a:pPr>
            <a:r>
              <a:rPr sz="1600" b="0">
                <a:solidFill>
                  <a:srgbClr val="C1121F"/>
                </a:solidFill>
                <a:latin typeface="Noto Sans"/>
                <a:ea typeface="Noto Sans"/>
                <a:cs typeface="Noto Sans"/>
              </a:rPr>
              <a:t>If it is off: Wait too long and the oxide grows back and dirt sticks; mild cases are cleaned again, some are scrapped.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Key ideas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Why clean before and after almost every step?</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A wet clean uses chemicals between steps to wash invisible dirt off the wafer surface, then rinses it with ultrapure water (almost nothing but water molecules) and dries it. Four kinds of things come off: tiny particles, organic residue, metals, and native oxide, the layer only a few atoms thick that silicon grows on its own when it meets air and water. A chip is built up layer by layer; every step leaves a little something behind, and the next step needs a clean surface. The finest lines are a few tens of nanometers wide or less, so one particle landing on them can break a line or join two lines together. The cleanroom keeps particles out of the air, but wafers still pick them up going in and out of tools and sitting in chemicals, so before a wafer is finished, it goes through a wet clean tool many, many times.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Key ideas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Four kinds of dirt, a different chemical for each</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Just as grease and rust stains on laundry need different treatments, so does the dirt on a wafer. The common standard clean takes off organics and particles first, then metals. First comes a hot alkaline mix (ammonia, hydrogen peroxide and water): the hydrogen peroxide breaks down organics, and the surface is etched very lightly too, so particles stuck to it come loose. Second comes an acidic mix (hydrochloric acid, hydrogen peroxide and water), which dissolves the metals. When the native oxide has to go, a step of very dilute hydrofluoric acid is added. Each kind gets its own treatment because no one chemical removes them all, and each does its own damage if it stays: organics keep the next layer from growing well or sticking; metals move into the silicon at high temperature and make transistors leak; and native oxide is kept as protection at some steps but has to come off at others, so the next layer sits directly on clean silicon.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Key ideas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Inside the tool: tank after tank, or one wafer at a time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A batch wet clean tool takes a whole lot through a row of tanks in order: chemical, ultrapure-water rinse, the next chemical, another rinse, then dry, so it cleans many wafers at once. A single-wafer tool cleans one at a time: the wafer spins in a small enclosed space while nozzles spray chemicals and ultrapure water onto it, then it spins dry at high speed. What comes off one wafer is less likely to reach the next, and conditions are easier to control, but it takes more tools. Either way, the last liquid to touch the wafer is the rinse water (some dryers then use a little alcohol vapor to carry it off), and whatever is in the water can stay on the wafer, so it is always ultrapure water. If the water doesn't dry evenly, it also leaves ring-shaped water marks.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Key ideas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Concentration, temperature, time: just enough, not as long as possible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How hard a chemical cleans depends on three things: how concentrated, how hot and how long. A bit stronger, hotter or longer cleans harder but also eats more of the surface, because cleaning is usually a very light etch as well. Soak too long or use too strong a mix, and the layer underneath that shouldn't be touched gets thinner, or the silicon surface turns rough, and what's eaten away can't be put back. Each clean removes only a tiny amount, but a wafer is cleaned many times and lines keep getting finer, so it adds up and has to be counted. So the goal is just enough: the dirt comes off, and the layer underneath ideally doesn't change at all. That is also how cleaning differs from wet etch: wet etch wants to remove a layer of material, while cleaning only wants the dirt gone.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Key ideas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 chemicals change, so top up, change and measure on schedule</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800" b="0">
                <a:solidFill>
                  <a:srgbClr val="12252C"/>
                </a:solidFill>
                <a:latin typeface="Noto Sans"/>
                <a:ea typeface="Noto Sans"/>
                <a:cs typeface="Noto Sans"/>
              </a:rPr>
              <a:t>The trouble is that the chemicals change on their own. In a heated bath, hydrogen peroxide slowly breaks down and ammonia escapes bit by bit, and the more lots a bath has cleaned, the more of what it washed off stays in the tank, and some of it lands back on wafers. So concentration, temperature and soak time go into the recipe (the settings the tool follows), chemicals are topped up on schedule, and the bath is changed completely after a set number of lots. Monitor wafers (wafers that never ship, used only to check the tool) also run on a schedule to measure how much was removed and how many particles were added; the numbers go on a control chart to see whether they still look like usual, and when they drift, someone stops to find out why. The rinse water is watched too: resistivity meters on the pipes, which show how pure it is, measure all the time, and a drop means ions have got 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Key ideas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Before and after: what the last step left, what the next step fears</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Each clean deals with something different. After etch and resist strip, residue and leftover photoresist must not travel on to the next step. After CMP, the slurry is full of tiny abrasive particles, so the wafer is cleaned right away. Before the furnace, the clean has to be thorough, because metals and organics on the surface get baked in by the heat and the oxide comes out worse. Before thin film, a dirty surface means the new film doesn't grow evenly. A cleaned wafer can't wait long, either: clean silicon in air slowly grows its oxide back and picks things up from the air, so there is a time limit before the next step, called Q-time. Past it, mild cases are cleaned again and some wafers are scrapped, so when the next tool isn't ready, it is often better not to clean yet.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7843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875790"/>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a:ea typeface="Noto Sans"/>
                <a:cs typeface="Noto Sans"/>
              </a:rPr>
              <a:t>People say: Cleanrooms are so clean that wafers hardly need washing.</a:t>
            </a:r>
          </a:p>
          <a:p>
            <a:pPr algn="l">
              <a:lnSpc>
                <a:spcPct val="125000"/>
              </a:lnSpc>
              <a:spcAft>
                <a:spcPts val="800"/>
              </a:spcAft>
            </a:pPr>
            <a:r>
              <a:rPr sz="1600" b="0">
                <a:solidFill>
                  <a:srgbClr val="12252C"/>
                </a:solidFill>
                <a:latin typeface="Noto Sans"/>
                <a:ea typeface="Noto Sans"/>
                <a:cs typeface="Noto Sans"/>
              </a:rPr>
              <a:t>In fact: The cleanroom keeps particles out of the air, but etch residue, photoresist and polishing grit stay on the wafer, and wafers pick things up going in and out of tools, so one wafer is cleaned many, many times before it is finished. Longer isn't better, either: the chemicals also eat a little of the surface, what is eaten can't be put back, and the aim is just enough.</a:t>
            </a:r>
          </a:p>
        </p:txBody>
      </p:sp>
      <p:sp>
        <p:nvSpPr>
          <p:cNvPr id="9" name="Rectangle 8"/>
          <p:cNvSpPr/>
          <p:nvPr/>
        </p:nvSpPr>
        <p:spPr>
          <a:xfrm>
            <a:off x="731520" y="3482086"/>
            <a:ext cx="73152" cy="17843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482086"/>
            <a:ext cx="10332720" cy="1875790"/>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a:ea typeface="Noto Sans"/>
                <a:cs typeface="Noto Sans"/>
              </a:rPr>
              <a:t>People say: Cleaning just means rinsing the wafer with water.</a:t>
            </a:r>
          </a:p>
          <a:p>
            <a:pPr algn="l">
              <a:lnSpc>
                <a:spcPct val="125000"/>
              </a:lnSpc>
              <a:spcAft>
                <a:spcPts val="800"/>
              </a:spcAft>
            </a:pPr>
            <a:r>
              <a:rPr sz="1600" b="0">
                <a:solidFill>
                  <a:srgbClr val="12252C"/>
                </a:solidFill>
                <a:latin typeface="Noto Sans"/>
                <a:ea typeface="Noto Sans"/>
                <a:cs typeface="Noto Sans"/>
              </a:rPr>
              <a:t>In fact: The four kinds of dirt each need their own chemical: an alkaline mix for organics and particles, an acidic mix for metals, and very dilute hydrofluoric acid for native oxide. Water is the rinse after each chemical, and it has to be ultrapure water, almost nothing but water molecules: it is the last liquid to touch the wafer, and whatever is in it can stay behind.</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wetbench-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a wet clean process engineer: the bath, the soak time and how long a cleaned wafer can wait are yours</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fab24hr.com/en/?job=pwe&amp;utm_source=slides</a:t>
            </a:r>
          </a:p>
        </p:txBody>
      </p:sp>
      <p:pic>
        <p:nvPicPr>
          <p:cNvPr id="9" name="Picture 8" descr="qr-clean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A batch tool cleans many wafers at once; a single-wafer tool cleans one at a time and is less likely to carry dirt from one wafer to the next. If you had to choose one for a certain step, what would you ask first?</a:t>
            </a:r>
          </a:p>
          <a:p>
            <a:pPr algn="l">
              <a:lnSpc>
                <a:spcPct val="135000"/>
              </a:lnSpc>
              <a:spcAft>
                <a:spcPts val="2400"/>
              </a:spcAft>
            </a:pPr>
            <a:r>
              <a:rPr sz="2700" b="0">
                <a:solidFill>
                  <a:srgbClr val="12252C"/>
                </a:solidFill>
                <a:latin typeface="Noto Sans"/>
                <a:ea typeface="Noto Sans"/>
                <a:cs typeface="Noto Sans"/>
              </a:rPr>
              <a:t>2　A cleaned wafer has a time limit, but the next tool may go down, be in maintenance, or have hot lots queued ahead. Should the next lot be cleaned now? What does each choice cost?</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wafer cleaning, and why are wafers cleaned so many times?</a:t>
            </a:r>
          </a:p>
          <a:p>
            <a:pPr algn="l">
              <a:lnSpc>
                <a:spcPct val="125000"/>
              </a:lnSpc>
              <a:spcAft>
                <a:spcPts val="400"/>
              </a:spcAft>
            </a:pPr>
            <a:r>
              <a:rPr sz="1400" b="0">
                <a:solidFill>
                  <a:srgbClr val="506A74"/>
                </a:solidFill>
                <a:latin typeface="Noto Sans"/>
                <a:ea typeface="Noto Sans"/>
                <a:cs typeface="Noto Sans"/>
              </a:rPr>
              <a:t>fab24hr.com/en/blog/wafer-cleaning/</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fab24hr.com/en/learn/cleaning/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https://fab24hr.com/en/learn/cleaning/</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