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Chips are made on a round silicon wafer, inside a very clean cleanroom. Why round? Why ever larger? And how clean is clean enough?</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Left: a round wafer covered in square chips; the chips at the edge that do not fit are wasted. Right: a cleanroom, where filtered air blows down from the ceiling and returns through a floor full of holes.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Air shower：https://fab24hr.com/en/?tool=shower</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Gas cabinet：https://fab24hr.com/en/?tool=gascab</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 Id="rId3" Type="http://schemas.openxmlformats.org/officeDocument/2006/relationships/notesSlide" Target="../notesSlides/notesSlide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 Id="rId3" Type="http://schemas.openxmlformats.org/officeDocument/2006/relationships/notesSlide" Target="../notesSlides/notesSlide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fab24hr.com/en/learn/wafer-cleanroom/</a:t>
            </a:r>
          </a:p>
        </p:txBody>
      </p:sp>
      <p:sp>
        <p:nvSpPr>
          <p:cNvPr id="4" name="TextBox 3"/>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5" name="TextBox 4"/>
          <p:cNvSpPr txBox="1"/>
          <p:nvPr/>
        </p:nvSpPr>
        <p:spPr>
          <a:xfrm>
            <a:off x="731520" y="1371600"/>
            <a:ext cx="10515600" cy="457200"/>
          </a:xfrm>
          <a:prstGeom prst="rect">
            <a:avLst/>
          </a:prstGeom>
          <a:noFill/>
        </p:spPr>
        <p:txBody>
          <a:bodyPr wrap="square" anchor="t" lIns="45720" rIns="45720" tIns="27432" bIns="27432">
            <a:spAutoFit/>
          </a:bodyPr>
          <a:lstStyle/>
          <a:p>
            <a:pPr algn="l">
              <a:lnSpc>
                <a:spcPct val="125000"/>
              </a:lnSpc>
              <a:spcAft>
                <a:spcPts val="600"/>
              </a:spcAft>
            </a:pPr>
            <a:r>
              <a:rPr sz="2000" b="1">
                <a:solidFill>
                  <a:srgbClr val="C1121F"/>
                </a:solidFill>
                <a:latin typeface="Noto Sans"/>
                <a:ea typeface="Noto Sans"/>
                <a:cs typeface="Noto Sans"/>
              </a:rPr>
              <a:t>Semiconductors 101, unit 6</a:t>
            </a:r>
          </a:p>
        </p:txBody>
      </p:sp>
      <p:sp>
        <p:nvSpPr>
          <p:cNvPr id="6" name="TextBox 5"/>
          <p:cNvSpPr txBox="1"/>
          <p:nvPr/>
        </p:nvSpPr>
        <p:spPr>
          <a:xfrm>
            <a:off x="731520" y="1920240"/>
            <a:ext cx="10515600" cy="1463040"/>
          </a:xfrm>
          <a:prstGeom prst="rect">
            <a:avLst/>
          </a:prstGeom>
          <a:noFill/>
        </p:spPr>
        <p:txBody>
          <a:bodyPr wrap="square" anchor="t" lIns="45720" rIns="45720" tIns="27432" bIns="27432">
            <a:spAutoFit/>
          </a:bodyPr>
          <a:lstStyle/>
          <a:p>
            <a:pPr algn="l">
              <a:lnSpc>
                <a:spcPct val="125000"/>
              </a:lnSpc>
              <a:spcAft>
                <a:spcPts val="600"/>
              </a:spcAft>
            </a:pPr>
            <a:r>
              <a:rPr sz="4400" b="1">
                <a:solidFill>
                  <a:srgbClr val="12252C"/>
                </a:solidFill>
                <a:latin typeface="Noto Sans"/>
                <a:ea typeface="Noto Sans"/>
                <a:cs typeface="Noto Sans"/>
              </a:rPr>
              <a:t>Wafers and cleanrooms</a:t>
            </a:r>
          </a:p>
        </p:txBody>
      </p:sp>
      <p:sp>
        <p:nvSpPr>
          <p:cNvPr id="7" name="TextBox 6"/>
          <p:cNvSpPr txBox="1"/>
          <p:nvPr/>
        </p:nvSpPr>
        <p:spPr>
          <a:xfrm>
            <a:off x="731520" y="3566160"/>
            <a:ext cx="10241280" cy="1463040"/>
          </a:xfrm>
          <a:prstGeom prst="rect">
            <a:avLst/>
          </a:prstGeom>
          <a:noFill/>
        </p:spPr>
        <p:txBody>
          <a:bodyPr wrap="square" anchor="t" lIns="45720" rIns="45720" tIns="27432" bIns="27432">
            <a:spAutoFit/>
          </a:bodyPr>
          <a:lstStyle/>
          <a:p>
            <a:pPr algn="l">
              <a:lnSpc>
                <a:spcPct val="125000"/>
              </a:lnSpc>
              <a:spcAft>
                <a:spcPts val="600"/>
              </a:spcAft>
            </a:pPr>
            <a:r>
              <a:rPr sz="2200" b="0">
                <a:solidFill>
                  <a:srgbClr val="506A74"/>
                </a:solidFill>
                <a:latin typeface="Noto Sans"/>
                <a:ea typeface="Noto Sans"/>
                <a:cs typeface="Noto Sans"/>
              </a:rPr>
              <a:t>Chips are made on a round silicon wafer, inside a very clean cleanroom. Why round? Why ever larger? And how clean is clean enough?</a:t>
            </a:r>
          </a:p>
        </p:txBody>
      </p:sp>
      <p:sp>
        <p:nvSpPr>
          <p:cNvPr id="8" name="TextBox 7"/>
          <p:cNvSpPr txBox="1"/>
          <p:nvPr/>
        </p:nvSpPr>
        <p:spPr>
          <a:xfrm>
            <a:off x="731520" y="5212080"/>
            <a:ext cx="10515600" cy="822960"/>
          </a:xfrm>
          <a:prstGeom prst="rect">
            <a:avLst/>
          </a:prstGeom>
          <a:noFill/>
        </p:spPr>
        <p:txBody>
          <a:bodyPr wrap="square" anchor="t" lIns="45720" rIns="45720" tIns="27432" bIns="27432">
            <a:spAutoFit/>
          </a:bodyPr>
          <a:lstStyle/>
          <a:p>
            <a:pPr algn="l">
              <a:lnSpc>
                <a:spcPct val="125000"/>
              </a:lnSpc>
              <a:spcAft>
                <a:spcPts val="200"/>
              </a:spcAft>
            </a:pPr>
            <a:r>
              <a:rPr sz="1300" b="0">
                <a:solidFill>
                  <a:srgbClr val="506A74"/>
                </a:solidFill>
                <a:latin typeface="Noto Sans"/>
                <a:ea typeface="Noto Sans"/>
                <a:cs typeface="Noto Sans"/>
              </a:rPr>
              <a:t>Semiconductors 101: a free course following the life of a chip</a:t>
            </a:r>
          </a:p>
          <a:p>
            <a:pPr algn="l">
              <a:lnSpc>
                <a:spcPct val="125000"/>
              </a:lnSpc>
              <a:spcAft>
                <a:spcPts val="200"/>
              </a:spcAft>
            </a:pPr>
            <a:r>
              <a:rPr sz="1300" b="0">
                <a:solidFill>
                  <a:srgbClr val="506A74"/>
                </a:solidFill>
                <a:latin typeface="Noto Sans"/>
                <a:ea typeface="Noto Sans"/>
                <a:cs typeface="Noto Sans"/>
              </a:rPr>
              <a:t>Free to use in class and for non-commercial teaching. Please credit fab24hr. Do not sell it or present it as your own work.</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6</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fab24hr.com/en/learn/wafer-cleanroom/</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Goals</a:t>
            </a:r>
          </a:p>
        </p:txBody>
      </p:sp>
      <p:sp>
        <p:nvSpPr>
          <p:cNvPr id="7" name="TextBox 6"/>
          <p:cNvSpPr txBox="1"/>
          <p:nvPr/>
        </p:nvSpPr>
        <p:spPr>
          <a:xfrm>
            <a:off x="731520" y="1423416"/>
            <a:ext cx="10607040" cy="4611624"/>
          </a:xfrm>
          <a:prstGeom prst="rect">
            <a:avLst/>
          </a:prstGeom>
          <a:noFill/>
        </p:spPr>
        <p:txBody>
          <a:bodyPr wrap="square" anchor="t" lIns="45720" rIns="45720" tIns="27432" bIns="27432">
            <a:spAutoFit/>
          </a:bodyPr>
          <a:lstStyle/>
          <a:p>
            <a:pPr algn="l">
              <a:lnSpc>
                <a:spcPct val="125000"/>
              </a:lnSpc>
              <a:spcAft>
                <a:spcPts val="2000"/>
              </a:spcAft>
            </a:pPr>
            <a:r>
              <a:rPr sz="2600" b="0">
                <a:solidFill>
                  <a:srgbClr val="12252C"/>
                </a:solidFill>
                <a:latin typeface="Noto Sans"/>
                <a:ea typeface="Noto Sans"/>
                <a:cs typeface="Noto Sans"/>
              </a:rPr>
              <a:t>1　Explain why wafers are round, what 12-inch and 8-inch mean, and what larger wafers gain.</a:t>
            </a:r>
          </a:p>
          <a:p>
            <a:pPr algn="l">
              <a:lnSpc>
                <a:spcPct val="125000"/>
              </a:lnSpc>
              <a:spcAft>
                <a:spcPts val="2000"/>
              </a:spcAft>
            </a:pPr>
            <a:r>
              <a:rPr sz="2600" b="0">
                <a:solidFill>
                  <a:srgbClr val="12252C"/>
                </a:solidFill>
                <a:latin typeface="Noto Sans"/>
                <a:ea typeface="Noto Sans"/>
                <a:cs typeface="Noto Sans"/>
              </a:rPr>
              <a:t>2　Describe cleanroom classes by the most particles a cubic meter of air may hold, and why a single particle can ruin a chip.</a:t>
            </a:r>
          </a:p>
          <a:p>
            <a:pPr algn="l">
              <a:lnSpc>
                <a:spcPct val="125000"/>
              </a:lnSpc>
              <a:spcAft>
                <a:spcPts val="2000"/>
              </a:spcAft>
            </a:pPr>
            <a:r>
              <a:rPr sz="2600" b="0">
                <a:solidFill>
                  <a:srgbClr val="12252C"/>
                </a:solidFill>
                <a:latin typeface="Noto Sans"/>
                <a:ea typeface="Noto Sans"/>
                <a:cs typeface="Noto Sans"/>
              </a:rPr>
              <a:t>3　Know that a fab also uses large amounts of ultrapure water and special gases, and why they are handled so carefully.</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6</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fab24hr.com/en/learn/wafer-cleanroom/</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pic>
        <p:nvPicPr>
          <p:cNvPr id="6" name="Picture 5" descr="fig-u3-en.png"/>
          <p:cNvPicPr>
            <a:picLocks noChangeAspect="1"/>
          </p:cNvPicPr>
          <p:nvPr/>
        </p:nvPicPr>
        <p:blipFill>
          <a:blip r:embed="rId2"/>
          <a:stretch>
            <a:fillRect/>
          </a:stretch>
        </p:blipFill>
        <p:spPr>
          <a:xfrm>
            <a:off x="1883092" y="685800"/>
            <a:ext cx="8395335" cy="5166360"/>
          </a:xfrm>
          <a:prstGeom prst="rect">
            <a:avLst/>
          </a:prstGeom>
        </p:spPr>
      </p:pic>
      <p:sp>
        <p:nvSpPr>
          <p:cNvPr id="7" name="TextBox 6"/>
          <p:cNvSpPr txBox="1"/>
          <p:nvPr/>
        </p:nvSpPr>
        <p:spPr>
          <a:xfrm>
            <a:off x="731520" y="5870448"/>
            <a:ext cx="10698480" cy="548640"/>
          </a:xfrm>
          <a:prstGeom prst="rect">
            <a:avLst/>
          </a:prstGeom>
          <a:noFill/>
        </p:spPr>
        <p:txBody>
          <a:bodyPr wrap="square" anchor="t" lIns="45720" rIns="45720" tIns="27432" bIns="27432">
            <a:spAutoFit/>
          </a:bodyPr>
          <a:lstStyle/>
          <a:p>
            <a:pPr algn="l">
              <a:lnSpc>
                <a:spcPct val="125000"/>
              </a:lnSpc>
              <a:spcAft>
                <a:spcPts val="600"/>
              </a:spcAft>
            </a:pPr>
            <a:r>
              <a:rPr sz="1300" b="0">
                <a:solidFill>
                  <a:srgbClr val="506A74"/>
                </a:solidFill>
                <a:latin typeface="Noto Sans"/>
                <a:ea typeface="Noto Sans"/>
                <a:cs typeface="Noto Sans"/>
              </a:rPr>
              <a:t>The bigger the wafer, the smaller the share lost at the edge. A cleanroom sweeps particles away with clean air flowing downward, and keeps the air pressure inside higher than outside.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6　·　Step by step 1/2</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fab24hr.com/en/learn/wafer-cleanroom/</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Step by step</a:t>
            </a:r>
          </a:p>
        </p:txBody>
      </p:sp>
      <p:sp>
        <p:nvSpPr>
          <p:cNvPr id="7" name="TextBox 6"/>
          <p:cNvSpPr txBox="1"/>
          <p:nvPr/>
        </p:nvSpPr>
        <p:spPr>
          <a:xfrm>
            <a:off x="731520" y="1423416"/>
            <a:ext cx="10607040" cy="4703064"/>
          </a:xfrm>
          <a:prstGeom prst="rect">
            <a:avLst/>
          </a:prstGeom>
          <a:noFill/>
        </p:spPr>
        <p:txBody>
          <a:bodyPr wrap="square" anchor="t" lIns="45720" rIns="45720" tIns="27432" bIns="27432">
            <a:spAutoFit/>
          </a:bodyPr>
          <a:lstStyle/>
          <a:p>
            <a:pPr algn="l">
              <a:lnSpc>
                <a:spcPct val="130000"/>
              </a:lnSpc>
              <a:spcAft>
                <a:spcPts val="600"/>
              </a:spcAft>
            </a:pPr>
            <a:r>
              <a:rPr sz="1700" b="1">
                <a:solidFill>
                  <a:srgbClr val="12252C"/>
                </a:solidFill>
                <a:latin typeface="Noto Sans"/>
                <a:ea typeface="Noto Sans"/>
                <a:cs typeface="Noto Sans"/>
              </a:rPr>
              <a:t>1　Choose silicon, and purify it to an extreme degree.</a:t>
            </a:r>
          </a:p>
          <a:p>
            <a:pPr algn="l">
              <a:lnSpc>
                <a:spcPct val="130000"/>
              </a:lnSpc>
              <a:spcAft>
                <a:spcPts val="600"/>
              </a:spcAft>
            </a:pPr>
            <a:r>
              <a:rPr sz="1200" b="0">
                <a:solidFill>
                  <a:srgbClr val="506A74"/>
                </a:solidFill>
                <a:latin typeface="Noto Sans"/>
                <a:ea typeface="Noto Sans"/>
                <a:cs typeface="Noto Sans"/>
              </a:rPr>
              <a:t>Why: Silicon is the second most common element in the earth's crust, and at high heat it grows a good insulating layer of its own.</a:t>
            </a:r>
          </a:p>
          <a:p>
            <a:pPr algn="l">
              <a:lnSpc>
                <a:spcPct val="130000"/>
              </a:lnSpc>
              <a:spcAft>
                <a:spcPts val="600"/>
              </a:spcAft>
            </a:pPr>
            <a:r>
              <a:rPr sz="1200" b="0">
                <a:solidFill>
                  <a:srgbClr val="C1121F"/>
                </a:solidFill>
                <a:latin typeface="Noto Sans"/>
                <a:ea typeface="Noto Sans"/>
                <a:cs typeface="Noto Sans"/>
              </a:rPr>
              <a:t>If not: The very first transistors used germanium, which leaks current as it warms up and has an unstable oxide, so silicon replaced it.</a:t>
            </a:r>
          </a:p>
          <a:p>
            <a:pPr algn="l">
              <a:lnSpc>
                <a:spcPct val="130000"/>
              </a:lnSpc>
              <a:spcAft>
                <a:spcPts val="600"/>
              </a:spcAft>
            </a:pPr>
            <a:r>
              <a:rPr sz="1700" b="1">
                <a:solidFill>
                  <a:srgbClr val="12252C"/>
                </a:solidFill>
                <a:latin typeface="Noto Sans"/>
                <a:ea typeface="Noto Sans"/>
                <a:cs typeface="Noto Sans"/>
              </a:rPr>
              <a:t>2　Melt the silicon, then rotate a seed and pull it up slowly to grow a single-crystal ingot.</a:t>
            </a:r>
          </a:p>
          <a:p>
            <a:pPr algn="l">
              <a:lnSpc>
                <a:spcPct val="130000"/>
              </a:lnSpc>
              <a:spcAft>
                <a:spcPts val="600"/>
              </a:spcAft>
            </a:pPr>
            <a:r>
              <a:rPr sz="1200" b="0">
                <a:solidFill>
                  <a:srgbClr val="506A74"/>
                </a:solidFill>
                <a:latin typeface="Noto Sans"/>
                <a:ea typeface="Noto Sans"/>
                <a:cs typeface="Noto Sans"/>
              </a:rPr>
              <a:t>Why: Chips need single-crystal silicon with its atoms lined up perfectly, and the melt freezes onto the seed following its pattern.</a:t>
            </a:r>
          </a:p>
          <a:p>
            <a:pPr algn="l">
              <a:lnSpc>
                <a:spcPct val="130000"/>
              </a:lnSpc>
              <a:spcAft>
                <a:spcPts val="600"/>
              </a:spcAft>
            </a:pPr>
            <a:r>
              <a:rPr sz="1200" b="0">
                <a:solidFill>
                  <a:srgbClr val="C1121F"/>
                </a:solidFill>
                <a:latin typeface="Noto Sans"/>
                <a:ea typeface="Noto Sans"/>
                <a:cs typeface="Noto Sans"/>
              </a:rPr>
              <a:t>If not: Since the ingot turns as it grows, it comes out round; grinding it square would turn the costly crystal at the corners into scrap.</a:t>
            </a:r>
          </a:p>
          <a:p>
            <a:pPr algn="l">
              <a:lnSpc>
                <a:spcPct val="130000"/>
              </a:lnSpc>
              <a:spcAft>
                <a:spcPts val="600"/>
              </a:spcAft>
            </a:pPr>
            <a:r>
              <a:rPr sz="1700" b="1">
                <a:solidFill>
                  <a:srgbClr val="12252C"/>
                </a:solidFill>
                <a:latin typeface="Noto Sans"/>
                <a:ea typeface="Noto Sans"/>
                <a:cs typeface="Noto Sans"/>
              </a:rPr>
              <a:t>3　Slice the ingot and polish the slices into wafers, which have kept growing to today's common 12 inches (300 mm).</a:t>
            </a:r>
          </a:p>
          <a:p>
            <a:pPr algn="l">
              <a:lnSpc>
                <a:spcPct val="130000"/>
              </a:lnSpc>
              <a:spcAft>
                <a:spcPts val="600"/>
              </a:spcAft>
            </a:pPr>
            <a:r>
              <a:rPr sz="1200" b="0">
                <a:solidFill>
                  <a:srgbClr val="506A74"/>
                </a:solidFill>
                <a:latin typeface="Noto Sans"/>
                <a:ea typeface="Noto Sans"/>
                <a:cs typeface="Noto Sans"/>
              </a:rPr>
              <a:t>Why: 1.5 times the diameter gives about 2.25 times the area, while tools, people, power and water don't grow nearly as much.</a:t>
            </a:r>
          </a:p>
          <a:p>
            <a:pPr algn="l">
              <a:lnSpc>
                <a:spcPct val="130000"/>
              </a:lnSpc>
              <a:spcAft>
                <a:spcPts val="600"/>
              </a:spcAft>
            </a:pPr>
            <a:r>
              <a:rPr sz="1200" b="0">
                <a:solidFill>
                  <a:srgbClr val="C1121F"/>
                </a:solidFill>
                <a:latin typeface="Noto Sans"/>
                <a:ea typeface="Noto Sans"/>
                <a:cs typeface="Noto Sans"/>
              </a:rPr>
              <a:t>If not: On a small wafer each chip carries more of the cost, and the incomplete chips around the edge waste a bigger share.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6　·　Step by step 2/2</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fab24hr.com/en/learn/wafer-cleanroom/</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Step by step</a:t>
            </a:r>
          </a:p>
        </p:txBody>
      </p:sp>
      <p:sp>
        <p:nvSpPr>
          <p:cNvPr id="7" name="TextBox 6"/>
          <p:cNvSpPr txBox="1"/>
          <p:nvPr/>
        </p:nvSpPr>
        <p:spPr>
          <a:xfrm>
            <a:off x="731520" y="1423416"/>
            <a:ext cx="10607040" cy="4703064"/>
          </a:xfrm>
          <a:prstGeom prst="rect">
            <a:avLst/>
          </a:prstGeom>
          <a:noFill/>
        </p:spPr>
        <p:txBody>
          <a:bodyPr wrap="square" anchor="t" lIns="45720" rIns="45720" tIns="27432" bIns="27432">
            <a:spAutoFit/>
          </a:bodyPr>
          <a:lstStyle/>
          <a:p>
            <a:pPr algn="l">
              <a:lnSpc>
                <a:spcPct val="130000"/>
              </a:lnSpc>
              <a:spcAft>
                <a:spcPts val="600"/>
              </a:spcAft>
            </a:pPr>
            <a:r>
              <a:rPr sz="1800" b="1">
                <a:solidFill>
                  <a:srgbClr val="12252C"/>
                </a:solidFill>
                <a:latin typeface="Noto Sans"/>
                <a:ea typeface="Noto Sans"/>
                <a:cs typeface="Noto Sans"/>
              </a:rPr>
              <a:t>4　Work in a cleanroom, whose ISO class caps the particles in each cubic meter of air.</a:t>
            </a:r>
          </a:p>
          <a:p>
            <a:pPr algn="l">
              <a:lnSpc>
                <a:spcPct val="130000"/>
              </a:lnSpc>
              <a:spcAft>
                <a:spcPts val="600"/>
              </a:spcAft>
            </a:pPr>
            <a:r>
              <a:rPr sz="1300" b="0">
                <a:solidFill>
                  <a:srgbClr val="506A74"/>
                </a:solidFill>
                <a:latin typeface="Noto Sans"/>
                <a:ea typeface="Noto Sans"/>
                <a:cs typeface="Noto Sans"/>
              </a:rPr>
              <a:t>Why: A 0.5-micrometer particle is more than ten times the spacing between the densest lines on the most advanced chips.</a:t>
            </a:r>
          </a:p>
          <a:p>
            <a:pPr algn="l">
              <a:lnSpc>
                <a:spcPct val="130000"/>
              </a:lnSpc>
              <a:spcAft>
                <a:spcPts val="600"/>
              </a:spcAft>
            </a:pPr>
            <a:r>
              <a:rPr sz="1300" b="0">
                <a:solidFill>
                  <a:srgbClr val="C1121F"/>
                </a:solidFill>
                <a:latin typeface="Noto Sans"/>
                <a:ea typeface="Noto Sans"/>
                <a:cs typeface="Noto Sans"/>
              </a:rPr>
              <a:t>If not: One landing on a wafer is like a boulder on the circuit: a line breaks or two lines join, and that chip is dead.</a:t>
            </a:r>
          </a:p>
          <a:p>
            <a:pPr algn="l">
              <a:lnSpc>
                <a:spcPct val="130000"/>
              </a:lnSpc>
              <a:spcAft>
                <a:spcPts val="600"/>
              </a:spcAft>
            </a:pPr>
            <a:r>
              <a:rPr sz="1800" b="1">
                <a:solidFill>
                  <a:srgbClr val="12252C"/>
                </a:solidFill>
                <a:latin typeface="Noto Sans"/>
                <a:ea typeface="Noto Sans"/>
                <a:cs typeface="Noto Sans"/>
              </a:rPr>
              <a:t>5　Blow filtered air down from the ceiling, and keep the room's pressure slightly above the outside.</a:t>
            </a:r>
          </a:p>
          <a:p>
            <a:pPr algn="l">
              <a:lnSpc>
                <a:spcPct val="130000"/>
              </a:lnSpc>
              <a:spcAft>
                <a:spcPts val="600"/>
              </a:spcAft>
            </a:pPr>
            <a:r>
              <a:rPr sz="1300" b="0">
                <a:solidFill>
                  <a:srgbClr val="506A74"/>
                </a:solidFill>
                <a:latin typeface="Noto Sans"/>
                <a:ea typeface="Noto Sans"/>
                <a:cs typeface="Noto Sans"/>
              </a:rPr>
              <a:t>Why: Particles from people and tools are carried down to the floor, and when a door opens, air flows out.</a:t>
            </a:r>
          </a:p>
          <a:p>
            <a:pPr algn="l">
              <a:lnSpc>
                <a:spcPct val="130000"/>
              </a:lnSpc>
              <a:spcAft>
                <a:spcPts val="600"/>
              </a:spcAft>
            </a:pPr>
            <a:r>
              <a:rPr sz="1300" b="0">
                <a:solidFill>
                  <a:srgbClr val="C1121F"/>
                </a:solidFill>
                <a:latin typeface="Noto Sans"/>
                <a:ea typeface="Noto Sans"/>
                <a:cs typeface="Noto Sans"/>
              </a:rPr>
              <a:t>If not: Particles would drift in the air and sideways onto wafers, and dust from outside would get in more easily.</a:t>
            </a:r>
          </a:p>
          <a:p>
            <a:pPr algn="l">
              <a:lnSpc>
                <a:spcPct val="130000"/>
              </a:lnSpc>
              <a:spcAft>
                <a:spcPts val="600"/>
              </a:spcAft>
            </a:pPr>
            <a:r>
              <a:rPr sz="1800" b="1">
                <a:solidFill>
                  <a:srgbClr val="12252C"/>
                </a:solidFill>
                <a:latin typeface="Noto Sans"/>
                <a:ea typeface="Noto Sans"/>
                <a:cs typeface="Noto Sans"/>
              </a:rPr>
              <a:t>6　Cover people head to toe in cleanroom suits, put on from the top down, then send them through an air shower (strong air that blows particles off the suit).</a:t>
            </a:r>
          </a:p>
          <a:p>
            <a:pPr algn="l">
              <a:lnSpc>
                <a:spcPct val="130000"/>
              </a:lnSpc>
              <a:spcAft>
                <a:spcPts val="600"/>
              </a:spcAft>
            </a:pPr>
            <a:r>
              <a:rPr sz="1300" b="0">
                <a:solidFill>
                  <a:srgbClr val="506A74"/>
                </a:solidFill>
                <a:latin typeface="Noto Sans"/>
                <a:ea typeface="Noto Sans"/>
                <a:cs typeface="Noto Sans"/>
              </a:rPr>
              <a:t>Why: People keep shedding skin flakes, hair and fibers, and are the biggest source of particles in a cleanroom.</a:t>
            </a:r>
          </a:p>
          <a:p>
            <a:pPr algn="l">
              <a:lnSpc>
                <a:spcPct val="130000"/>
              </a:lnSpc>
              <a:spcAft>
                <a:spcPts val="600"/>
              </a:spcAft>
            </a:pPr>
            <a:r>
              <a:rPr sz="1300" b="0">
                <a:solidFill>
                  <a:srgbClr val="C1121F"/>
                </a:solidFill>
                <a:latin typeface="Noto Sans"/>
                <a:ea typeface="Noto Sans"/>
                <a:cs typeface="Noto Sans"/>
              </a:rPr>
              <a:t>If not: Uncovered, all of it goes into the room: a figure often quoted is over 100,000 particles a minute from one person standing still, and a million or more while walking.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6　·　Key ideas 1/4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fab24hr.com/en/learn/wafer-cleanroom/</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Wafers are round because silicon grows as a cylinder</a:t>
            </a:r>
          </a:p>
        </p:txBody>
      </p:sp>
      <p:sp>
        <p:nvSpPr>
          <p:cNvPr id="7" name="TextBox 6"/>
          <p:cNvSpPr txBox="1"/>
          <p:nvPr/>
        </p:nvSpPr>
        <p:spPr>
          <a:xfrm>
            <a:off x="731520" y="2026920"/>
            <a:ext cx="10607040" cy="4145280"/>
          </a:xfrm>
          <a:prstGeom prst="rect">
            <a:avLst/>
          </a:prstGeom>
          <a:noFill/>
        </p:spPr>
        <p:txBody>
          <a:bodyPr wrap="square" anchor="t" lIns="45720" rIns="45720" tIns="27432" bIns="27432">
            <a:spAutoFit/>
          </a:bodyPr>
          <a:lstStyle/>
          <a:p>
            <a:pPr algn="l">
              <a:lnSpc>
                <a:spcPct val="140000"/>
              </a:lnSpc>
              <a:spcAft>
                <a:spcPts val="600"/>
              </a:spcAft>
            </a:pPr>
            <a:r>
              <a:rPr sz="2300" b="0">
                <a:solidFill>
                  <a:srgbClr val="12252C"/>
                </a:solidFill>
                <a:latin typeface="Noto Sans"/>
                <a:ea typeface="Noto Sans"/>
                <a:cs typeface="Noto Sans"/>
              </a:rPr>
              <a:t>Chips need single-crystal silicon, with its atoms lined up perfectly. The most common way to make it is to melt very pure silicon, touch the surface with a small piece of single-crystal silicon as a seed, and pull it upward very slowly while rotating it. A long, round crystal called an ingot grows. Sliced thin and polished mirror-flat, it becomes a wafer, less than a millimeter thick. From materials to tools to the boxes wafers travel in, the whole industry is built around round wafers.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6　·　Key ideas 2/4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fab24hr.com/en/learn/wafer-cleanroom/</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Bigger wafers spread the cost</a:t>
            </a:r>
          </a:p>
        </p:txBody>
      </p:sp>
      <p:sp>
        <p:nvSpPr>
          <p:cNvPr id="7" name="TextBox 6"/>
          <p:cNvSpPr txBox="1"/>
          <p:nvPr/>
        </p:nvSpPr>
        <p:spPr>
          <a:xfrm>
            <a:off x="731520" y="1456944"/>
            <a:ext cx="10607040" cy="4715256"/>
          </a:xfrm>
          <a:prstGeom prst="rect">
            <a:avLst/>
          </a:prstGeom>
          <a:noFill/>
        </p:spPr>
        <p:txBody>
          <a:bodyPr wrap="square" anchor="t" lIns="45720" rIns="45720" tIns="27432" bIns="27432">
            <a:spAutoFit/>
          </a:bodyPr>
          <a:lstStyle/>
          <a:p>
            <a:pPr algn="l">
              <a:lnSpc>
                <a:spcPct val="140000"/>
              </a:lnSpc>
              <a:spcAft>
                <a:spcPts val="600"/>
              </a:spcAft>
            </a:pPr>
            <a:r>
              <a:rPr sz="2700" b="0">
                <a:solidFill>
                  <a:srgbClr val="12252C"/>
                </a:solidFill>
                <a:latin typeface="Noto Sans"/>
                <a:ea typeface="Noto Sans"/>
                <a:cs typeface="Noto Sans"/>
              </a:rPr>
              <a:t>"12-inch" and "8-inch" name a wafer's diameter, which is actually specified as 300 mm and 200 mm; "inch" is just the name that stuck. The diameter is 1.5 times as large, but chips cover the whole surface, so the area is 1.5 times 1.5, about 2.25 times. Many steps handle one wafer or one batch at a time, so a bigger wafer means more chips each time, while the tools, people, power and water don't grow 2.25 times. Spread over each chip, the cost can come down.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6　·　Key ideas 3/4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fab24hr.com/en/learn/wafer-cleanroom/</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Cleanrooms count particles, and one can kill a chip</a:t>
            </a:r>
          </a:p>
        </p:txBody>
      </p:sp>
      <p:sp>
        <p:nvSpPr>
          <p:cNvPr id="7" name="TextBox 6"/>
          <p:cNvSpPr txBox="1"/>
          <p:nvPr/>
        </p:nvSpPr>
        <p:spPr>
          <a:xfrm>
            <a:off x="731520" y="2026920"/>
            <a:ext cx="10607040" cy="4145280"/>
          </a:xfrm>
          <a:prstGeom prst="rect">
            <a:avLst/>
          </a:prstGeom>
          <a:noFill/>
        </p:spPr>
        <p:txBody>
          <a:bodyPr wrap="square" anchor="t" lIns="45720" rIns="45720" tIns="27432" bIns="27432">
            <a:spAutoFit/>
          </a:bodyPr>
          <a:lstStyle/>
          <a:p>
            <a:pPr algn="l">
              <a:lnSpc>
                <a:spcPct val="140000"/>
              </a:lnSpc>
              <a:spcAft>
                <a:spcPts val="600"/>
              </a:spcAft>
            </a:pPr>
            <a:r>
              <a:rPr sz="1900" b="0">
                <a:solidFill>
                  <a:srgbClr val="12252C"/>
                </a:solidFill>
                <a:latin typeface="Noto Sans"/>
                <a:ea typeface="Noto Sans"/>
                <a:cs typeface="Noto Sans"/>
              </a:rPr>
              <a:t>A cleanroom's class is set by how many particles above a given size one cubic meter of air may hold. The "Class 100" people often mention comes from an older US standard and is roughly ISO 5 in today's international standard: at most 3,520 particles of 0.5 micrometers or larger, where city air outdoors often holds tens of millions. A micrometer is a thousandth of a millimeter, so a 0.5-micrometer particle is about a hundred times smaller than a hair is wide, yet more than ten times the spacing between the densest lines on the most advanced chips. Landing on a wafer, it's like a boulder dropped on the circuit: it can break a line or join two lines, and that chip is dead. So advanced fabs count particles of 0.1 micrometer and smaller too.</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6　·　Key ideas 4/4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fab24hr.com/en/learn/wafer-cleanroom/</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Water and gases must be extremely pure too</a:t>
            </a:r>
          </a:p>
        </p:txBody>
      </p:sp>
      <p:sp>
        <p:nvSpPr>
          <p:cNvPr id="7" name="TextBox 6"/>
          <p:cNvSpPr txBox="1"/>
          <p:nvPr/>
        </p:nvSpPr>
        <p:spPr>
          <a:xfrm>
            <a:off x="731520" y="1456944"/>
            <a:ext cx="10607040" cy="4715256"/>
          </a:xfrm>
          <a:prstGeom prst="rect">
            <a:avLst/>
          </a:prstGeom>
          <a:noFill/>
        </p:spPr>
        <p:txBody>
          <a:bodyPr wrap="square" anchor="t" lIns="45720" rIns="45720" tIns="27432" bIns="27432">
            <a:spAutoFit/>
          </a:bodyPr>
          <a:lstStyle/>
          <a:p>
            <a:pPr algn="l">
              <a:lnSpc>
                <a:spcPct val="140000"/>
              </a:lnSpc>
              <a:spcAft>
                <a:spcPts val="600"/>
              </a:spcAft>
            </a:pPr>
            <a:r>
              <a:rPr sz="2400" b="0">
                <a:solidFill>
                  <a:srgbClr val="12252C"/>
                </a:solidFill>
                <a:latin typeface="Noto Sans"/>
                <a:ea typeface="Noto Sans"/>
                <a:cs typeface="Noto Sans"/>
              </a:rPr>
              <a:t>After every chemical bath, a wafer is rinsed with ultrapure water: water with ions, particles, organic matter and more taken out almost completely. It's the last liquid to touch the wafer surface, so whatever is in it can stay on the wafer. Chips are cleaned many times, so an advanced fab uses several million gallons of it a day. Many steps also happen in gas, and some specialty gases are toxic, corrosive or flammable, so the protection comes in layers: equipment to contain them, detectors to sniff for them, and procedures on top, never anyone's nose.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6</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fab24hr.com/en/learn/wafer-cleanroom/</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Common misconceptions</a:t>
            </a:r>
          </a:p>
        </p:txBody>
      </p:sp>
      <p:sp>
        <p:nvSpPr>
          <p:cNvPr id="7" name="Rectangle 6"/>
          <p:cNvSpPr/>
          <p:nvPr/>
        </p:nvSpPr>
        <p:spPr>
          <a:xfrm>
            <a:off x="731520" y="1423416"/>
            <a:ext cx="73152" cy="1670050"/>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05840" y="1423416"/>
            <a:ext cx="10332720" cy="1761490"/>
          </a:xfrm>
          <a:prstGeom prst="rect">
            <a:avLst/>
          </a:prstGeom>
          <a:noFill/>
        </p:spPr>
        <p:txBody>
          <a:bodyPr wrap="square" anchor="t" lIns="45720" rIns="45720" tIns="27432" bIns="27432">
            <a:spAutoFit/>
          </a:bodyPr>
          <a:lstStyle/>
          <a:p>
            <a:pPr algn="l">
              <a:lnSpc>
                <a:spcPct val="125000"/>
              </a:lnSpc>
              <a:spcAft>
                <a:spcPts val="800"/>
              </a:spcAft>
            </a:pPr>
            <a:r>
              <a:rPr sz="1700" b="1">
                <a:solidFill>
                  <a:srgbClr val="12252C"/>
                </a:solidFill>
                <a:latin typeface="Noto Sans"/>
                <a:ea typeface="Noto Sans"/>
                <a:cs typeface="Noto Sans"/>
              </a:rPr>
              <a:t>People say: Chips are square, so square wafers would waste less.</a:t>
            </a:r>
          </a:p>
          <a:p>
            <a:pPr algn="l">
              <a:lnSpc>
                <a:spcPct val="125000"/>
              </a:lnSpc>
              <a:spcAft>
                <a:spcPts val="800"/>
              </a:spcAft>
            </a:pPr>
            <a:r>
              <a:rPr sz="1500" b="0">
                <a:solidFill>
                  <a:srgbClr val="12252C"/>
                </a:solidFill>
                <a:latin typeface="Noto Sans"/>
                <a:ea typeface="Noto Sans"/>
                <a:cs typeface="Noto Sans"/>
              </a:rPr>
              <a:t>In fact: Silicon grows as a cylinder, and grinding it square would throw away all the expensive single-crystal silicon outside the corners. Photoresist, a light-sensitive coating, is spread by spinning the wafer fast, and a circle has no corners to chip. Chips that don't fit whole at the round edge are wasted, and that is one reason wafers grew bigger: the bigger the wafer, the smaller the share the edge takes up.</a:t>
            </a:r>
          </a:p>
        </p:txBody>
      </p:sp>
      <p:sp>
        <p:nvSpPr>
          <p:cNvPr id="9" name="Rectangle 8"/>
          <p:cNvSpPr/>
          <p:nvPr/>
        </p:nvSpPr>
        <p:spPr>
          <a:xfrm>
            <a:off x="731520" y="3367786"/>
            <a:ext cx="73152" cy="1955800"/>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005840" y="3367786"/>
            <a:ext cx="10332720" cy="2047240"/>
          </a:xfrm>
          <a:prstGeom prst="rect">
            <a:avLst/>
          </a:prstGeom>
          <a:noFill/>
        </p:spPr>
        <p:txBody>
          <a:bodyPr wrap="square" anchor="t" lIns="45720" rIns="45720" tIns="27432" bIns="27432">
            <a:spAutoFit/>
          </a:bodyPr>
          <a:lstStyle/>
          <a:p>
            <a:pPr algn="l">
              <a:lnSpc>
                <a:spcPct val="125000"/>
              </a:lnSpc>
              <a:spcAft>
                <a:spcPts val="800"/>
              </a:spcAft>
            </a:pPr>
            <a:r>
              <a:rPr sz="1700" b="1">
                <a:solidFill>
                  <a:srgbClr val="12252C"/>
                </a:solidFill>
                <a:latin typeface="Noto Sans"/>
                <a:ea typeface="Noto Sans"/>
                <a:cs typeface="Noto Sans"/>
              </a:rPr>
              <a:t>People say: Cleanroom suits are there to protect the people wearing them.</a:t>
            </a:r>
          </a:p>
          <a:p>
            <a:pPr algn="l">
              <a:lnSpc>
                <a:spcPct val="125000"/>
              </a:lnSpc>
              <a:spcAft>
                <a:spcPts val="800"/>
              </a:spcAft>
            </a:pPr>
            <a:r>
              <a:rPr sz="1500" b="0">
                <a:solidFill>
                  <a:srgbClr val="12252C"/>
                </a:solidFill>
                <a:latin typeface="Noto Sans"/>
                <a:ea typeface="Noto Sans"/>
                <a:cs typeface="Noto Sans"/>
              </a:rPr>
              <a:t>In fact: They mainly protect the wafers. People keep shedding skin flakes, hair, fibers and tiny droplets, and they are the biggest source of particles in a cleanroom. A suit cuts this down a lot but not to zero, so people inside move slowly, and wafers travel in sealed boxes as much as possible. Still, wafers spend most of their time sealed in pods and tools, so today most defects on a wafer come from the tools and processes themselves; that is why every tool regularly runs a monitor wafer to count the particles it adds.</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6　·　Look: machines to take apart</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fab24hr.com/en/learn/wafer-cleanroom/</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pic>
        <p:nvPicPr>
          <p:cNvPr id="6" name="Picture 5" descr="tool-shower-en.jpg"/>
          <p:cNvPicPr>
            <a:picLocks noChangeAspect="1"/>
          </p:cNvPicPr>
          <p:nvPr/>
        </p:nvPicPr>
        <p:blipFill>
          <a:blip r:embed="rId2"/>
          <a:stretch>
            <a:fillRect/>
          </a:stretch>
        </p:blipFill>
        <p:spPr>
          <a:xfrm>
            <a:off x="1861986" y="731520"/>
            <a:ext cx="8437548" cy="5394960"/>
          </a:xfrm>
          <a:prstGeom prst="rect">
            <a:avLst/>
          </a:prstGeom>
        </p:spPr>
      </p:pic>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6　·　Look: machines to take apart</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fab24hr.com/en/learn/wafer-cleanroom/</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pic>
        <p:nvPicPr>
          <p:cNvPr id="6" name="Picture 5" descr="tool-gascab-en.jpg"/>
          <p:cNvPicPr>
            <a:picLocks noChangeAspect="1"/>
          </p:cNvPicPr>
          <p:nvPr/>
        </p:nvPicPr>
        <p:blipFill>
          <a:blip r:embed="rId2"/>
          <a:stretch>
            <a:fillRect/>
          </a:stretch>
        </p:blipFill>
        <p:spPr>
          <a:xfrm>
            <a:off x="1861986" y="731520"/>
            <a:ext cx="8437548" cy="5394960"/>
          </a:xfrm>
          <a:prstGeom prst="rect">
            <a:avLst/>
          </a:prstGeom>
        </p:spPr>
      </p:pic>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6</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fab24hr.com/en/learn/wafer-cleanroom/</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Play</a:t>
            </a:r>
          </a:p>
        </p:txBody>
      </p:sp>
      <p:sp>
        <p:nvSpPr>
          <p:cNvPr id="7" name="TextBox 6"/>
          <p:cNvSpPr txBox="1"/>
          <p:nvPr/>
        </p:nvSpPr>
        <p:spPr>
          <a:xfrm>
            <a:off x="731520" y="1828800"/>
            <a:ext cx="6766560" cy="2194560"/>
          </a:xfrm>
          <a:prstGeom prst="rect">
            <a:avLst/>
          </a:prstGeom>
          <a:noFill/>
        </p:spPr>
        <p:txBody>
          <a:bodyPr wrap="square" anchor="t" lIns="45720" rIns="45720" tIns="27432" bIns="27432">
            <a:spAutoFit/>
          </a:bodyPr>
          <a:lstStyle/>
          <a:p>
            <a:pPr algn="l">
              <a:lnSpc>
                <a:spcPct val="125000"/>
              </a:lnSpc>
              <a:spcAft>
                <a:spcPts val="1400"/>
              </a:spcAft>
            </a:pPr>
            <a:r>
              <a:rPr sz="2600" b="1">
                <a:solidFill>
                  <a:srgbClr val="12252C"/>
                </a:solidFill>
                <a:latin typeface="Noto Sans"/>
                <a:ea typeface="Noto Sans"/>
                <a:cs typeface="Noto Sans"/>
              </a:rPr>
              <a:t>Play a shift as a facilities engineer: water, power, air and gases</a:t>
            </a:r>
          </a:p>
          <a:p>
            <a:pPr algn="l">
              <a:lnSpc>
                <a:spcPct val="125000"/>
              </a:lnSpc>
              <a:spcAft>
                <a:spcPts val="1400"/>
              </a:spcAft>
            </a:pPr>
            <a:r>
              <a:rPr sz="1800" b="0">
                <a:solidFill>
                  <a:srgbClr val="506A74"/>
                </a:solidFill>
                <a:latin typeface="Noto Sans"/>
                <a:ea typeface="Noto Sans"/>
                <a:cs typeface="Noto Sans"/>
              </a:rPr>
              <a:t>Scan with a phone to play from here</a:t>
            </a:r>
          </a:p>
        </p:txBody>
      </p:sp>
      <p:sp>
        <p:nvSpPr>
          <p:cNvPr id="8" name="TextBox 7"/>
          <p:cNvSpPr txBox="1"/>
          <p:nvPr/>
        </p:nvSpPr>
        <p:spPr>
          <a:xfrm>
            <a:off x="731520" y="4572000"/>
            <a:ext cx="6949440" cy="914400"/>
          </a:xfrm>
          <a:prstGeom prst="rect">
            <a:avLst/>
          </a:prstGeom>
          <a:noFill/>
        </p:spPr>
        <p:txBody>
          <a:bodyPr wrap="square" anchor="t" lIns="45720" rIns="45720" tIns="27432" bIns="27432">
            <a:spAutoFit/>
          </a:bodyPr>
          <a:lstStyle/>
          <a:p>
            <a:pPr algn="l">
              <a:lnSpc>
                <a:spcPct val="125000"/>
              </a:lnSpc>
              <a:spcAft>
                <a:spcPts val="600"/>
              </a:spcAft>
            </a:pPr>
            <a:r>
              <a:rPr sz="1300" b="0">
                <a:solidFill>
                  <a:srgbClr val="506A74"/>
                </a:solidFill>
                <a:latin typeface="Noto Sans"/>
                <a:ea typeface="Noto Sans"/>
                <a:cs typeface="Noto Sans"/>
              </a:rPr>
              <a:t>fab24hr.com/en/?job=fac&amp;utm_source=slides</a:t>
            </a:r>
          </a:p>
        </p:txBody>
      </p:sp>
      <p:pic>
        <p:nvPicPr>
          <p:cNvPr id="9" name="Picture 8" descr="qr-wafer-cleanroom.png"/>
          <p:cNvPicPr>
            <a:picLocks noChangeAspect="1"/>
          </p:cNvPicPr>
          <p:nvPr/>
        </p:nvPicPr>
        <p:blipFill>
          <a:blip r:embed="rId2"/>
          <a:stretch>
            <a:fillRect/>
          </a:stretch>
        </p:blipFill>
        <p:spPr>
          <a:xfrm>
            <a:off x="8138160" y="1463040"/>
            <a:ext cx="3291840" cy="3291840"/>
          </a:xfrm>
          <a:prstGeom prst="rect">
            <a:avLst/>
          </a:prstGeom>
        </p:spPr>
      </p:pic>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6</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fab24hr.com/en/learn/wafer-cleanroom/</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Think</a:t>
            </a:r>
          </a:p>
        </p:txBody>
      </p:sp>
      <p:sp>
        <p:nvSpPr>
          <p:cNvPr id="7" name="TextBox 6"/>
          <p:cNvSpPr txBox="1"/>
          <p:nvPr/>
        </p:nvSpPr>
        <p:spPr>
          <a:xfrm>
            <a:off x="731520" y="1423416"/>
            <a:ext cx="10607040" cy="4611624"/>
          </a:xfrm>
          <a:prstGeom prst="rect">
            <a:avLst/>
          </a:prstGeom>
          <a:noFill/>
        </p:spPr>
        <p:txBody>
          <a:bodyPr wrap="square" anchor="t" lIns="45720" rIns="45720" tIns="27432" bIns="27432">
            <a:spAutoFit/>
          </a:bodyPr>
          <a:lstStyle/>
          <a:p>
            <a:pPr algn="l">
              <a:lnSpc>
                <a:spcPct val="135000"/>
              </a:lnSpc>
              <a:spcAft>
                <a:spcPts val="2400"/>
              </a:spcAft>
            </a:pPr>
            <a:r>
              <a:rPr sz="2700" b="0">
                <a:solidFill>
                  <a:srgbClr val="12252C"/>
                </a:solidFill>
                <a:latin typeface="Noto Sans"/>
                <a:ea typeface="Noto Sans"/>
                <a:cs typeface="Noto Sans"/>
              </a:rPr>
              <a:t>1　A fab uses a lot of water and electricity, and it matters to the economy. If you lived near one, what would you care about? What would you ask the company to explain?</a:t>
            </a:r>
          </a:p>
          <a:p>
            <a:pPr algn="l">
              <a:lnSpc>
                <a:spcPct val="135000"/>
              </a:lnSpc>
              <a:spcAft>
                <a:spcPts val="2400"/>
              </a:spcAft>
            </a:pPr>
            <a:r>
              <a:rPr sz="2700" b="0">
                <a:solidFill>
                  <a:srgbClr val="12252C"/>
                </a:solidFill>
                <a:latin typeface="Noto Sans"/>
                <a:ea typeface="Noto Sans"/>
                <a:cs typeface="Noto Sans"/>
              </a:rPr>
              <a:t>2　In a cleanroom, people are the biggest source of particles. If you wrote the rules for going in and out, which three rules would you set, and why?</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6</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fab24hr.com/en/learn/wafer-cleanroom/</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Read</a:t>
            </a:r>
          </a:p>
        </p:txBody>
      </p:sp>
      <p:sp>
        <p:nvSpPr>
          <p:cNvPr id="7" name="TextBox 6"/>
          <p:cNvSpPr txBox="1"/>
          <p:nvPr/>
        </p:nvSpPr>
        <p:spPr>
          <a:xfrm>
            <a:off x="731520" y="1423416"/>
            <a:ext cx="10607040" cy="4703064"/>
          </a:xfrm>
          <a:prstGeom prst="rect">
            <a:avLst/>
          </a:prstGeom>
          <a:noFill/>
        </p:spPr>
        <p:txBody>
          <a:bodyPr wrap="square" anchor="t" lIns="45720" rIns="45720" tIns="27432" bIns="27432">
            <a:spAutoFit/>
          </a:bodyPr>
          <a:lstStyle/>
          <a:p>
            <a:pPr algn="l">
              <a:lnSpc>
                <a:spcPct val="125000"/>
              </a:lnSpc>
              <a:spcAft>
                <a:spcPts val="400"/>
              </a:spcAft>
            </a:pPr>
            <a:r>
              <a:rPr sz="2100" b="1">
                <a:solidFill>
                  <a:srgbClr val="12252C"/>
                </a:solidFill>
                <a:latin typeface="Noto Sans"/>
                <a:ea typeface="Noto Sans"/>
                <a:cs typeface="Noto Sans"/>
              </a:rPr>
              <a:t>Why are wafers round?</a:t>
            </a:r>
          </a:p>
          <a:p>
            <a:pPr algn="l">
              <a:lnSpc>
                <a:spcPct val="125000"/>
              </a:lnSpc>
              <a:spcAft>
                <a:spcPts val="400"/>
              </a:spcAft>
            </a:pPr>
            <a:r>
              <a:rPr sz="1400" b="0">
                <a:solidFill>
                  <a:srgbClr val="506A74"/>
                </a:solidFill>
                <a:latin typeface="Noto Sans"/>
                <a:ea typeface="Noto Sans"/>
                <a:cs typeface="Noto Sans"/>
              </a:rPr>
              <a:t>fab24hr.com/en/blog/why-wafers-round/</a:t>
            </a:r>
          </a:p>
          <a:p>
            <a:pPr algn="l">
              <a:lnSpc>
                <a:spcPct val="125000"/>
              </a:lnSpc>
              <a:spcAft>
                <a:spcPts val="400"/>
              </a:spcAft>
            </a:pPr>
            <a:r>
              <a:rPr sz="2100" b="1">
                <a:solidFill>
                  <a:srgbClr val="12252C"/>
                </a:solidFill>
                <a:latin typeface="Noto Sans"/>
                <a:ea typeface="Noto Sans"/>
                <a:cs typeface="Noto Sans"/>
              </a:rPr>
              <a:t>What do 12-inch and 8-inch wafers mean, and why did wafers get bigger?</a:t>
            </a:r>
          </a:p>
          <a:p>
            <a:pPr algn="l">
              <a:lnSpc>
                <a:spcPct val="125000"/>
              </a:lnSpc>
              <a:spcAft>
                <a:spcPts val="400"/>
              </a:spcAft>
            </a:pPr>
            <a:r>
              <a:rPr sz="1400" b="0">
                <a:solidFill>
                  <a:srgbClr val="506A74"/>
                </a:solidFill>
                <a:latin typeface="Noto Sans"/>
                <a:ea typeface="Noto Sans"/>
                <a:cs typeface="Noto Sans"/>
              </a:rPr>
              <a:t>fab24hr.com/en/blog/wafer-sizes/</a:t>
            </a:r>
          </a:p>
          <a:p>
            <a:pPr algn="l">
              <a:lnSpc>
                <a:spcPct val="125000"/>
              </a:lnSpc>
              <a:spcAft>
                <a:spcPts val="400"/>
              </a:spcAft>
            </a:pPr>
            <a:r>
              <a:rPr sz="2100" b="1">
                <a:solidFill>
                  <a:srgbClr val="12252C"/>
                </a:solidFill>
                <a:latin typeface="Noto Sans"/>
                <a:ea typeface="Noto Sans"/>
                <a:cs typeface="Noto Sans"/>
              </a:rPr>
              <a:t>How clean is a cleanroom? What Class 100 and ISO 5 mean</a:t>
            </a:r>
          </a:p>
          <a:p>
            <a:pPr algn="l">
              <a:lnSpc>
                <a:spcPct val="125000"/>
              </a:lnSpc>
              <a:spcAft>
                <a:spcPts val="400"/>
              </a:spcAft>
            </a:pPr>
            <a:r>
              <a:rPr sz="1400" b="0">
                <a:solidFill>
                  <a:srgbClr val="506A74"/>
                </a:solidFill>
                <a:latin typeface="Noto Sans"/>
                <a:ea typeface="Noto Sans"/>
                <a:cs typeface="Noto Sans"/>
              </a:rPr>
              <a:t>fab24hr.com/en/blog/cleanroom-class/</a:t>
            </a:r>
          </a:p>
          <a:p>
            <a:pPr algn="l">
              <a:lnSpc>
                <a:spcPct val="125000"/>
              </a:lnSpc>
              <a:spcAft>
                <a:spcPts val="400"/>
              </a:spcAft>
            </a:pPr>
            <a:r>
              <a:rPr sz="1700" b="1">
                <a:solidFill>
                  <a:srgbClr val="C1121F"/>
                </a:solidFill>
                <a:latin typeface="Noto Sans"/>
                <a:ea typeface="Noto Sans"/>
                <a:cs typeface="Noto Sans"/>
              </a:rPr>
              <a:t>Further</a:t>
            </a:r>
          </a:p>
          <a:p>
            <a:pPr algn="l">
              <a:lnSpc>
                <a:spcPct val="125000"/>
              </a:lnSpc>
              <a:spcAft>
                <a:spcPts val="400"/>
              </a:spcAft>
            </a:pPr>
            <a:r>
              <a:rPr sz="1600" b="0">
                <a:solidFill>
                  <a:srgbClr val="12252C"/>
                </a:solidFill>
                <a:latin typeface="Noto Sans"/>
                <a:ea typeface="Noto Sans"/>
                <a:cs typeface="Noto Sans"/>
              </a:rPr>
              <a:t>What is a bunny suit, and why do chip fab workers wear one?</a:t>
            </a:r>
          </a:p>
          <a:p>
            <a:pPr algn="l">
              <a:lnSpc>
                <a:spcPct val="125000"/>
              </a:lnSpc>
              <a:spcAft>
                <a:spcPts val="400"/>
              </a:spcAft>
            </a:pPr>
            <a:r>
              <a:rPr sz="1600" b="0">
                <a:solidFill>
                  <a:srgbClr val="12252C"/>
                </a:solidFill>
                <a:latin typeface="Noto Sans"/>
                <a:ea typeface="Noto Sans"/>
                <a:cs typeface="Noto Sans"/>
              </a:rPr>
              <a:t>How pure is ultrapure water, and why do chip fabs use so much of it?</a:t>
            </a:r>
          </a:p>
          <a:p>
            <a:pPr algn="l">
              <a:lnSpc>
                <a:spcPct val="125000"/>
              </a:lnSpc>
              <a:spcAft>
                <a:spcPts val="400"/>
              </a:spcAft>
            </a:pPr>
            <a:r>
              <a:rPr sz="1600" b="0">
                <a:solidFill>
                  <a:srgbClr val="12252C"/>
                </a:solidFill>
                <a:latin typeface="Noto Sans"/>
                <a:ea typeface="Noto Sans"/>
                <a:cs typeface="Noto Sans"/>
              </a:rPr>
              <a:t>What gases does a chip fab use, and why so much care?</a:t>
            </a:r>
          </a:p>
          <a:p>
            <a:pPr algn="l">
              <a:lnSpc>
                <a:spcPct val="125000"/>
              </a:lnSpc>
              <a:spcAft>
                <a:spcPts val="400"/>
              </a:spcAft>
            </a:pPr>
            <a:r>
              <a:rPr sz="1600" b="0">
                <a:solidFill>
                  <a:srgbClr val="12252C"/>
                </a:solidFill>
                <a:latin typeface="Noto Sans"/>
                <a:ea typeface="Noto Sans"/>
                <a:cs typeface="Noto Sans"/>
              </a:rPr>
              <a:t>Why do semiconductor fabs use so much electricity?</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6</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fab24hr.com/en/learn/wafer-cleanroom/</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000" b="1">
                <a:solidFill>
                  <a:srgbClr val="12252C"/>
                </a:solidFill>
                <a:latin typeface="Noto Sans"/>
                <a:ea typeface="Noto Sans"/>
                <a:cs typeface="Noto Sans"/>
              </a:rPr>
              <a:t>Semiconductors 101: a free course following the life of a chip</a:t>
            </a:r>
          </a:p>
        </p:txBody>
      </p:sp>
      <p:sp>
        <p:nvSpPr>
          <p:cNvPr id="7" name="TextBox 6"/>
          <p:cNvSpPr txBox="1"/>
          <p:nvPr/>
        </p:nvSpPr>
        <p:spPr>
          <a:xfrm>
            <a:off x="731520" y="1737360"/>
            <a:ext cx="10607040" cy="4023360"/>
          </a:xfrm>
          <a:prstGeom prst="rect">
            <a:avLst/>
          </a:prstGeom>
          <a:noFill/>
        </p:spPr>
        <p:txBody>
          <a:bodyPr wrap="square" anchor="t" lIns="45720" rIns="45720" tIns="27432" bIns="27432">
            <a:spAutoFit/>
          </a:bodyPr>
          <a:lstStyle/>
          <a:p>
            <a:pPr algn="l">
              <a:lnSpc>
                <a:spcPct val="125000"/>
              </a:lnSpc>
              <a:spcAft>
                <a:spcPts val="1400"/>
              </a:spcAft>
            </a:pPr>
            <a:r>
              <a:rPr sz="2000" b="1">
                <a:solidFill>
                  <a:srgbClr val="C1121F"/>
                </a:solidFill>
                <a:latin typeface="Noto Sans"/>
                <a:ea typeface="Noto Sans"/>
                <a:cs typeface="Noto Sans"/>
              </a:rPr>
              <a:t>https://fab24hr.com/en/learn/wafer-cleanroom/</a:t>
            </a:r>
          </a:p>
          <a:p>
            <a:pPr algn="l">
              <a:lnSpc>
                <a:spcPct val="125000"/>
              </a:lnSpc>
              <a:spcAft>
                <a:spcPts val="1400"/>
              </a:spcAft>
            </a:pPr>
            <a:r>
              <a:rPr sz="1600" b="0">
                <a:solidFill>
                  <a:srgbClr val="12252C"/>
                </a:solidFill>
                <a:latin typeface="Noto Sans"/>
                <a:ea typeface="Noto Sans"/>
                <a:cs typeface="Noto Sans"/>
              </a:rPr>
              <a:t>Written from public textbooks, industry standards, university course notes and papers; the companies, people, machine numbers and figures in the game are fictional.</a:t>
            </a:r>
          </a:p>
          <a:p>
            <a:pPr algn="l">
              <a:lnSpc>
                <a:spcPct val="125000"/>
              </a:lnSpc>
              <a:spcAft>
                <a:spcPts val="1400"/>
              </a:spcAft>
            </a:pPr>
            <a:r>
              <a:rPr sz="1600" b="0">
                <a:solidFill>
                  <a:srgbClr val="12252C"/>
                </a:solidFill>
                <a:latin typeface="Noto Sans"/>
                <a:ea typeface="Noto Sans"/>
                <a:cs typeface="Noto Sans"/>
              </a:rPr>
              <a:t>Free to use in class and for non-commercial teaching. Please credit fab24hr. Do not sell it or present it as your own work.</a:t>
            </a:r>
          </a:p>
          <a:p>
            <a:pPr algn="l">
              <a:lnSpc>
                <a:spcPct val="125000"/>
              </a:lnSpc>
              <a:spcAft>
                <a:spcPts val="1400"/>
              </a:spcAft>
            </a:pPr>
            <a:r>
              <a:rPr sz="1300" b="0">
                <a:solidFill>
                  <a:srgbClr val="506A74"/>
                </a:solidFill>
                <a:latin typeface="Noto Sans"/>
                <a:ea typeface="Noto Sans"/>
                <a:cs typeface="Noto Sans"/>
              </a:rPr>
              <a:t>Generic illustration made with AI help from public sources; may contain mistakes; not any company’s tool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