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チップは丸いシリコンのウェーハの上に、とてもきれいなクリーンルームの中でつくられます。なぜ丸いのか、なぜだんだん大きくなったのか、どこまできれいにする必要があるのかを見ます。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左は四角いチップを並べた丸いウェーハで、端に収まりきらないチップは無駄になります。右はクリーンルームで、フィルターを通った空気が天井から下へ流れ、穴のあいた床から戻ります。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エアシャワー：https://fab24hr.com/ja/?tool=shower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ボンベキャビネット：https://fab24hr.com/ja/?tool=gascab</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半導体入門講座・第6回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ウェーハとクリーンルーム</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チップは丸いシリコンのウェーハの上に、とてもきれいなクリーンルームの中でつくられます。なぜ丸いのか、なぜだんだん大きくなったのか、どこまできれいにする必要があるのかを見ます。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600" b="0">
                <a:solidFill>
                  <a:srgbClr val="12252C"/>
                </a:solidFill>
                <a:latin typeface="Noto Sans JP"/>
                <a:ea typeface="Noto Sans JP"/>
                <a:cs typeface="Noto Sans JP"/>
              </a:rPr>
              <a:t>1　ウェーハがなぜ丸いのか、12インチや8インチが何を意味するのか、大きくすると何がよいのかを説明できる。</a:t>
            </a:r>
          </a:p>
          <a:p>
            <a:pPr algn="l">
              <a:lnSpc>
                <a:spcPct val="125000"/>
              </a:lnSpc>
              <a:spcAft>
                <a:spcPts val="2000"/>
              </a:spcAft>
            </a:pPr>
            <a:r>
              <a:rPr sz="2600" b="0">
                <a:solidFill>
                  <a:srgbClr val="12252C"/>
                </a:solidFill>
                <a:latin typeface="Noto Sans JP"/>
                <a:ea typeface="Noto Sans JP"/>
                <a:cs typeface="Noto Sans JP"/>
              </a:rPr>
              <a:t>2　「1立方メートルの空気に粒子が最大いくつあってよいか」でクリーンルームのクラスを説明し、粒子1個でなぜチップが壊れるのかを言える。</a:t>
            </a:r>
          </a:p>
          <a:p>
            <a:pPr algn="l">
              <a:lnSpc>
                <a:spcPct val="125000"/>
              </a:lnSpc>
              <a:spcAft>
                <a:spcPts val="2000"/>
              </a:spcAft>
            </a:pPr>
            <a:r>
              <a:rPr sz="2600" b="0">
                <a:solidFill>
                  <a:srgbClr val="12252C"/>
                </a:solidFill>
                <a:latin typeface="Noto Sans JP"/>
                <a:ea typeface="Noto Sans JP"/>
                <a:cs typeface="Noto Sans JP"/>
              </a:rPr>
              <a:t>3　半導体工場が大量の超純水や特殊なガスを使うこと、そしてなぜ慎重に扱うのかを知る。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3-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ウェーハが大きいほど、端で無駄になる割合は小さくなります。クリーンルームは上から下へのきれいな気流で粒子を運び去り、室内の気圧を外より高く保ちます。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一歩ずつ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JP"/>
                <a:ea typeface="Noto Sans JP"/>
                <a:cs typeface="Noto Sans JP"/>
              </a:rPr>
              <a:t>1　材料にシリコンを選び、とても高い純度まで精製する。</a:t>
            </a:r>
          </a:p>
          <a:p>
            <a:pPr algn="l">
              <a:lnSpc>
                <a:spcPct val="130000"/>
              </a:lnSpc>
              <a:spcAft>
                <a:spcPts val="600"/>
              </a:spcAft>
            </a:pPr>
            <a:r>
              <a:rPr sz="1300" b="0">
                <a:solidFill>
                  <a:srgbClr val="506A74"/>
                </a:solidFill>
                <a:latin typeface="Noto Sans JP"/>
                <a:ea typeface="Noto Sans JP"/>
                <a:cs typeface="Noto Sans JP"/>
              </a:rPr>
              <a:t>なぜ：シリコンは地殻で2番目に多い元素で原料が豊富なうえ、高温で自分からよい絶縁膜を育てられます。</a:t>
            </a:r>
          </a:p>
          <a:p>
            <a:pPr algn="l">
              <a:lnSpc>
                <a:spcPct val="130000"/>
              </a:lnSpc>
              <a:spcAft>
                <a:spcPts val="600"/>
              </a:spcAft>
            </a:pPr>
            <a:r>
              <a:rPr sz="1300" b="0">
                <a:solidFill>
                  <a:srgbClr val="C1121F"/>
                </a:solidFill>
                <a:latin typeface="Noto Sans JP"/>
                <a:ea typeface="Noto Sans JP"/>
                <a:cs typeface="Noto Sans JP"/>
              </a:rPr>
              <a:t>しないと：最初に使われたゲルマニウムは温度が上がると電気が漏れやすく、酸化膜も不安定で、シリコンに置き換わりました。</a:t>
            </a:r>
          </a:p>
          <a:p>
            <a:pPr algn="l">
              <a:lnSpc>
                <a:spcPct val="130000"/>
              </a:lnSpc>
              <a:spcAft>
                <a:spcPts val="600"/>
              </a:spcAft>
            </a:pPr>
            <a:r>
              <a:rPr sz="1800" b="1">
                <a:solidFill>
                  <a:srgbClr val="12252C"/>
                </a:solidFill>
                <a:latin typeface="Noto Sans JP"/>
                <a:ea typeface="Noto Sans JP"/>
                <a:cs typeface="Noto Sans JP"/>
              </a:rPr>
              <a:t>2　シリコンを溶かし、種を回転させながらゆっくり引き上げて単結晶のインゴットにする。</a:t>
            </a:r>
          </a:p>
          <a:p>
            <a:pPr algn="l">
              <a:lnSpc>
                <a:spcPct val="130000"/>
              </a:lnSpc>
              <a:spcAft>
                <a:spcPts val="600"/>
              </a:spcAft>
            </a:pPr>
            <a:r>
              <a:rPr sz="1300" b="0">
                <a:solidFill>
                  <a:srgbClr val="506A74"/>
                </a:solidFill>
                <a:latin typeface="Noto Sans JP"/>
                <a:ea typeface="Noto Sans JP"/>
                <a:cs typeface="Noto Sans JP"/>
              </a:rPr>
              <a:t>なぜ：チップには原子がきれいにそろった単結晶が必要で、溶けたシリコンは種の並びどおりに固まっていきます。</a:t>
            </a:r>
          </a:p>
          <a:p>
            <a:pPr algn="l">
              <a:lnSpc>
                <a:spcPct val="130000"/>
              </a:lnSpc>
              <a:spcAft>
                <a:spcPts val="600"/>
              </a:spcAft>
            </a:pPr>
            <a:r>
              <a:rPr sz="1300" b="0">
                <a:solidFill>
                  <a:srgbClr val="C1121F"/>
                </a:solidFill>
                <a:latin typeface="Noto Sans JP"/>
                <a:ea typeface="Noto Sans JP"/>
                <a:cs typeface="Noto Sans JP"/>
              </a:rPr>
              <a:t>しないと：回りながら育つのでインゴットは円柱になります。四角く削れば、角の高価な単結晶はすべて捨てることになります。</a:t>
            </a:r>
          </a:p>
          <a:p>
            <a:pPr algn="l">
              <a:lnSpc>
                <a:spcPct val="130000"/>
              </a:lnSpc>
              <a:spcAft>
                <a:spcPts val="600"/>
              </a:spcAft>
            </a:pPr>
            <a:r>
              <a:rPr sz="1800" b="1">
                <a:solidFill>
                  <a:srgbClr val="12252C"/>
                </a:solidFill>
                <a:latin typeface="Noto Sans JP"/>
                <a:ea typeface="Noto Sans JP"/>
                <a:cs typeface="Noto Sans JP"/>
              </a:rPr>
              <a:t>3　インゴットを薄く切って磨いたウェーハは大きくなり続け、今は12インチ（300mm）が一般的。</a:t>
            </a:r>
          </a:p>
          <a:p>
            <a:pPr algn="l">
              <a:lnSpc>
                <a:spcPct val="130000"/>
              </a:lnSpc>
              <a:spcAft>
                <a:spcPts val="600"/>
              </a:spcAft>
            </a:pPr>
            <a:r>
              <a:rPr sz="1300" b="0">
                <a:solidFill>
                  <a:srgbClr val="506A74"/>
                </a:solidFill>
                <a:latin typeface="Noto Sans JP"/>
                <a:ea typeface="Noto Sans JP"/>
                <a:cs typeface="Noto Sans JP"/>
              </a:rPr>
              <a:t>なぜ：直径が1.5倍なら面積は約2.25倍ですが、装置、人、電気や水はそこまで増えません。</a:t>
            </a:r>
          </a:p>
          <a:p>
            <a:pPr algn="l">
              <a:lnSpc>
                <a:spcPct val="130000"/>
              </a:lnSpc>
              <a:spcAft>
                <a:spcPts val="600"/>
              </a:spcAft>
            </a:pPr>
            <a:r>
              <a:rPr sz="1300" b="0">
                <a:solidFill>
                  <a:srgbClr val="C1121F"/>
                </a:solidFill>
                <a:latin typeface="Noto Sans JP"/>
                <a:ea typeface="Noto Sans JP"/>
                <a:cs typeface="Noto Sans JP"/>
              </a:rPr>
              <a:t>しないと：ウェーハが小さいと、チップ1個あたりのコストが高く、端の欠けたチップのむだの割合も大きくなります。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一歩ずつ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4　クリーンルームでつくり、ISOのクラスで空気1立方メートルあたりの粒子の数を抑える。</a:t>
            </a:r>
          </a:p>
          <a:p>
            <a:pPr algn="l">
              <a:lnSpc>
                <a:spcPct val="130000"/>
              </a:lnSpc>
              <a:spcAft>
                <a:spcPts val="600"/>
              </a:spcAft>
            </a:pPr>
            <a:r>
              <a:rPr sz="1200" b="0">
                <a:solidFill>
                  <a:srgbClr val="506A74"/>
                </a:solidFill>
                <a:latin typeface="Noto Sans JP"/>
                <a:ea typeface="Noto Sans JP"/>
                <a:cs typeface="Noto Sans JP"/>
              </a:rPr>
              <a:t>なぜ：0.5マイクロメートルの粒子は、最先端のチップでいちばん密な線の間隔の10倍以上あります。</a:t>
            </a:r>
          </a:p>
          <a:p>
            <a:pPr algn="l">
              <a:lnSpc>
                <a:spcPct val="130000"/>
              </a:lnSpc>
              <a:spcAft>
                <a:spcPts val="600"/>
              </a:spcAft>
            </a:pPr>
            <a:r>
              <a:rPr sz="1200" b="0">
                <a:solidFill>
                  <a:srgbClr val="C1121F"/>
                </a:solidFill>
                <a:latin typeface="Noto Sans JP"/>
                <a:ea typeface="Noto Sans JP"/>
                <a:cs typeface="Noto Sans JP"/>
              </a:rPr>
              <a:t>しないと：ウェーハに1つ落ちれば大きな石を置いたのと同じで、線が切れたりつながったりして、そのチップはだめになります。</a:t>
            </a:r>
          </a:p>
          <a:p>
            <a:pPr algn="l">
              <a:lnSpc>
                <a:spcPct val="130000"/>
              </a:lnSpc>
              <a:spcAft>
                <a:spcPts val="600"/>
              </a:spcAft>
            </a:pPr>
            <a:r>
              <a:rPr sz="1700" b="1">
                <a:solidFill>
                  <a:srgbClr val="12252C"/>
                </a:solidFill>
                <a:latin typeface="Noto Sans JP"/>
                <a:ea typeface="Noto Sans JP"/>
                <a:cs typeface="Noto Sans JP"/>
              </a:rPr>
              <a:t>5　ろ過した空気を天井から下へ流し、部屋の気圧を外より少し高くする。</a:t>
            </a:r>
          </a:p>
          <a:p>
            <a:pPr algn="l">
              <a:lnSpc>
                <a:spcPct val="130000"/>
              </a:lnSpc>
              <a:spcAft>
                <a:spcPts val="600"/>
              </a:spcAft>
            </a:pPr>
            <a:r>
              <a:rPr sz="1200" b="0">
                <a:solidFill>
                  <a:srgbClr val="506A74"/>
                </a:solidFill>
                <a:latin typeface="Noto Sans JP"/>
                <a:ea typeface="Noto Sans JP"/>
                <a:cs typeface="Noto Sans JP"/>
              </a:rPr>
              <a:t>なぜ：人や装置から出た粒子は床へ運ばれ、扉が開いても空気は外へ向かって流れます。</a:t>
            </a:r>
          </a:p>
          <a:p>
            <a:pPr algn="l">
              <a:lnSpc>
                <a:spcPct val="130000"/>
              </a:lnSpc>
              <a:spcAft>
                <a:spcPts val="600"/>
              </a:spcAft>
            </a:pPr>
            <a:r>
              <a:rPr sz="1200" b="0">
                <a:solidFill>
                  <a:srgbClr val="C1121F"/>
                </a:solidFill>
                <a:latin typeface="Noto Sans JP"/>
                <a:ea typeface="Noto Sans JP"/>
                <a:cs typeface="Noto Sans JP"/>
              </a:rPr>
              <a:t>しないと：粒子が空中を漂って横からウェーハに乗り、外のほこりも入りやすくなります。</a:t>
            </a:r>
          </a:p>
          <a:p>
            <a:pPr algn="l">
              <a:lnSpc>
                <a:spcPct val="130000"/>
              </a:lnSpc>
              <a:spcAft>
                <a:spcPts val="600"/>
              </a:spcAft>
            </a:pPr>
            <a:r>
              <a:rPr sz="1700" b="1">
                <a:solidFill>
                  <a:srgbClr val="12252C"/>
                </a:solidFill>
                <a:latin typeface="Noto Sans JP"/>
                <a:ea typeface="Noto Sans JP"/>
                <a:cs typeface="Noto Sans JP"/>
              </a:rPr>
              <a:t>6　人は防塵服で頭から足まで覆って上から順に着て、エアシャワー（強い風で服の粒子を吹き飛ばす部屋）を通る。</a:t>
            </a:r>
          </a:p>
          <a:p>
            <a:pPr algn="l">
              <a:lnSpc>
                <a:spcPct val="130000"/>
              </a:lnSpc>
              <a:spcAft>
                <a:spcPts val="600"/>
              </a:spcAft>
            </a:pPr>
            <a:r>
              <a:rPr sz="1200" b="0">
                <a:solidFill>
                  <a:srgbClr val="506A74"/>
                </a:solidFill>
                <a:latin typeface="Noto Sans JP"/>
                <a:ea typeface="Noto Sans JP"/>
                <a:cs typeface="Noto Sans JP"/>
              </a:rPr>
              <a:t>なぜ：人は皮膚のかけら、髪、繊維をたえず落としていて、クリーンルームでいちばん大きな粒子の発生源です。</a:t>
            </a:r>
          </a:p>
          <a:p>
            <a:pPr algn="l">
              <a:lnSpc>
                <a:spcPct val="130000"/>
              </a:lnSpc>
              <a:spcAft>
                <a:spcPts val="600"/>
              </a:spcAft>
            </a:pPr>
            <a:r>
              <a:rPr sz="1200" b="0">
                <a:solidFill>
                  <a:srgbClr val="C1121F"/>
                </a:solidFill>
                <a:latin typeface="Noto Sans JP"/>
                <a:ea typeface="Noto Sans JP"/>
                <a:cs typeface="Noto Sans JP"/>
              </a:rPr>
              <a:t>しないと：覆わなければ、それがすべて部屋に出ます。よく引かれる数字では、じっと立っているだけで1分に10万個以上、歩けば100万個以上です。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ウェーハが丸いのは、円柱から切るから</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500" b="0">
                <a:solidFill>
                  <a:srgbClr val="12252C"/>
                </a:solidFill>
                <a:latin typeface="Noto Sans JP"/>
                <a:ea typeface="Noto Sans JP"/>
                <a:cs typeface="Noto Sans JP"/>
              </a:rPr>
              <a:t>チップには、原子がきれいにそろった単結晶シリコンが必要です。いちばん一般的なつくり方は、高純度のシリコンを溶かし、小さな単結晶シリコンを種として液面に触れさせ、回転させながらとてもゆっくり引き上げる方法です。こうして円柱形のインゴットが育ちます。これを薄く切り、鏡のように平らに磨いたものがウェーハで、厚さは1ミリもありません。材料から装置、ウェーハを運ぶケースまで、業界全体が丸いウェーハを中心にできあがってい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大きいウェーハほど、コストを分け合える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500" b="0">
                <a:solidFill>
                  <a:srgbClr val="12252C"/>
                </a:solidFill>
                <a:latin typeface="Noto Sans JP"/>
                <a:ea typeface="Noto Sans JP"/>
                <a:cs typeface="Noto Sans JP"/>
              </a:rPr>
              <a:t>「12インチ」「8インチ」はウェーハの直径のことで、規格は300mmと200mmで決まっています。「インチ」は習慣で残った呼び名です。直径は1.5倍ですが、チップは面いっぱいに並ぶので、面積は1.5を2回かけて約2.25倍です。多くの工程はウェーハを1枚ずつ、または1バッチずつ処理するので、ウェーハが大きいほど1回でできるチップが増えますが、装置、人、電気や水は2.25倍にはなりません。チップ1個あたりに割り振ると、コストが下がる可能性があり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クラスは粒子の数。1個でチップが壊れる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JP"/>
                <a:ea typeface="Noto Sans JP"/>
                <a:cs typeface="Noto Sans JP"/>
              </a:rPr>
              <a:t>クリーンルームのクラスは、空気1立方メートルに、ある大きさ以上の粒子が何個まであってよいかで決まります。よく聞く「クラス100」は古い米国規格の呼び方で、今の国際規格のISO 5にほぼ相当し、0.5マイクロメートル以上の粒子が3,520個までです。都市の屋外の空気には、数千万個あることも多いのです。1マイクロメートルは1ミリの1000分の1で、0.5マイクロメートルの粒子は髪の毛の100分の1ほどですが、最先端のチップでいちばん密な線どうしの間隔の10倍以上もあります。ウェーハに落ちれば、回路の上に大きな石を置くようなもので、線を切ったり2本をつないだりして、そのチップはだめになります。だから先端の工場では、0.1マイクロメートル以下の粒子も数え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水もガスも、きわめて純粋に</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ウェーハは薬液に浸かるたびに、超純水ですすがれます。超純水とは、イオン、粒子、有機物などをほとんどすべて取り除いた水です。最後にウェーハの表面に触れる液体はこの水なので、水の中に何かあれば、それがウェーハに残るかもしれません。チップは何度も洗うので、先端の工場では1日に数百万ガロン（1ガロンは約3.8リットル）を使います。多くの工程はガスの中でも行われ、特殊ガスには毒性、腐食性、可燃性のあるものがあります。だから守りを何重にも重ねます。設備で閉じ込め、検知器が人の代わりにかぎ分け、そこに手順を加えて、人の鼻には頼りません。</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755616"/>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847056"/>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JP"/>
                <a:ea typeface="Noto Sans JP"/>
                <a:cs typeface="Noto Sans JP"/>
              </a:rPr>
              <a:t>よく聞く：チップは四角いので、ウェーハも四角くしたほうがむだがありません。</a:t>
            </a:r>
          </a:p>
          <a:p>
            <a:pPr algn="l">
              <a:lnSpc>
                <a:spcPct val="125000"/>
              </a:lnSpc>
              <a:spcAft>
                <a:spcPts val="800"/>
              </a:spcAft>
            </a:pPr>
            <a:r>
              <a:rPr sz="1500" b="0">
                <a:solidFill>
                  <a:srgbClr val="12252C"/>
                </a:solidFill>
                <a:latin typeface="Noto Sans JP"/>
                <a:ea typeface="Noto Sans JP"/>
                <a:cs typeface="Noto Sans JP"/>
              </a:rPr>
              <a:t>実は：シリコンは円柱の形に育つので、四角く削ると、四隅の外側にある高価な単結晶シリコンをすべて捨てることになります。光に反応する膜であるレジストは、ウェーハを高速で回して塗りますし、丸ければ角が欠ける心配もありません。丸いふちでは確かにむだが出ます。これもウェーハが大きくなってきた理由のひとつで、大きいほどふちの割合は小さくなります。</a:t>
            </a:r>
          </a:p>
        </p:txBody>
      </p:sp>
      <p:sp>
        <p:nvSpPr>
          <p:cNvPr id="9" name="Rectangle 8"/>
          <p:cNvSpPr/>
          <p:nvPr/>
        </p:nvSpPr>
        <p:spPr>
          <a:xfrm>
            <a:off x="731520" y="3484645"/>
            <a:ext cx="73152" cy="2058035"/>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84645"/>
            <a:ext cx="10332720" cy="2149475"/>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JP"/>
                <a:ea typeface="Noto Sans JP"/>
                <a:cs typeface="Noto Sans JP"/>
              </a:rPr>
              <a:t>よく聞く：防塵服は、着ている人を守るためのものです。</a:t>
            </a:r>
          </a:p>
          <a:p>
            <a:pPr algn="l">
              <a:lnSpc>
                <a:spcPct val="125000"/>
              </a:lnSpc>
              <a:spcAft>
                <a:spcPts val="800"/>
              </a:spcAft>
            </a:pPr>
            <a:r>
              <a:rPr sz="1500" b="0">
                <a:solidFill>
                  <a:srgbClr val="12252C"/>
                </a:solidFill>
                <a:latin typeface="Noto Sans JP"/>
                <a:ea typeface="Noto Sans JP"/>
                <a:cs typeface="Noto Sans JP"/>
              </a:rPr>
              <a:t>実は：主に守っているのはウェーハです。人の体からは、皮膚のかけら、髪の毛、服の繊維、小さな水滴がいつも出ていて、クリーンルームでいちばん大きな粒子の発生源です。防塵服で大きく減らせますが、ゼロにはならないので、中の人はゆっくり動き、ウェーハもできるだけ密閉されたケースに入れて運びます。ただしウェーハはほとんどの時間をケースや装置の中で過ごすので、今ではウェーハ上の欠陥の多くは装置や工程そのものから出ます。だからどの装置も定期的にモニターウェーハを流し、増えたパーティクルを数え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hower-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gascab-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ファシリティエンジニアとして1シフト遊ぶ：水、電気、空調、ガス</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fab24hr.com/ja/?job=fac&amp;utm_source=slides</a:t>
            </a:r>
          </a:p>
        </p:txBody>
      </p:sp>
      <p:pic>
        <p:nvPicPr>
          <p:cNvPr id="9" name="Picture 8" descr="qr-wafer-cleanroom.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JP"/>
                <a:ea typeface="Noto Sans JP"/>
                <a:cs typeface="Noto Sans JP"/>
              </a:rPr>
              <a:t>1　半導体工場は水も電気もたくさん使い、経済にとっても重要です。もし工場の近くに住んでいたら、何が気になりますか？ 会社にどんな説明を求めますか？</a:t>
            </a:r>
          </a:p>
          <a:p>
            <a:pPr algn="l">
              <a:lnSpc>
                <a:spcPct val="135000"/>
              </a:lnSpc>
              <a:spcAft>
                <a:spcPts val="2400"/>
              </a:spcAft>
            </a:pPr>
            <a:r>
              <a:rPr sz="2700" b="0">
                <a:solidFill>
                  <a:srgbClr val="12252C"/>
                </a:solidFill>
                <a:latin typeface="Noto Sans JP"/>
                <a:ea typeface="Noto Sans JP"/>
                <a:cs typeface="Noto Sans JP"/>
              </a:rPr>
              <a:t>2　クリーンルームでは、人がいちばん大きな粒子の発生源です。出入りのルールを決めるとしたら、どんな3つのルールにしますか？ それはなぜですか？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ウェーハはなぜ丸いのか</a:t>
            </a:r>
          </a:p>
          <a:p>
            <a:pPr algn="l">
              <a:lnSpc>
                <a:spcPct val="125000"/>
              </a:lnSpc>
              <a:spcAft>
                <a:spcPts val="400"/>
              </a:spcAft>
            </a:pPr>
            <a:r>
              <a:rPr sz="1400" b="0">
                <a:solidFill>
                  <a:srgbClr val="506A74"/>
                </a:solidFill>
                <a:latin typeface="Noto Sans JP"/>
                <a:ea typeface="Noto Sans JP"/>
                <a:cs typeface="Noto Sans JP"/>
              </a:rPr>
              <a:t>fab24hr.com/ja/blog/why-wafers-round/</a:t>
            </a:r>
          </a:p>
          <a:p>
            <a:pPr algn="l">
              <a:lnSpc>
                <a:spcPct val="125000"/>
              </a:lnSpc>
              <a:spcAft>
                <a:spcPts val="400"/>
              </a:spcAft>
            </a:pPr>
            <a:r>
              <a:rPr sz="2100" b="1">
                <a:solidFill>
                  <a:srgbClr val="12252C"/>
                </a:solidFill>
                <a:latin typeface="Noto Sans JP"/>
                <a:ea typeface="Noto Sans JP"/>
                <a:cs typeface="Noto Sans JP"/>
              </a:rPr>
              <a:t>12インチ、8インチのウェーハとは？ ウェーハはなぜ大きくなってきたのか</a:t>
            </a:r>
          </a:p>
          <a:p>
            <a:pPr algn="l">
              <a:lnSpc>
                <a:spcPct val="125000"/>
              </a:lnSpc>
              <a:spcAft>
                <a:spcPts val="400"/>
              </a:spcAft>
            </a:pPr>
            <a:r>
              <a:rPr sz="1400" b="0">
                <a:solidFill>
                  <a:srgbClr val="506A74"/>
                </a:solidFill>
                <a:latin typeface="Noto Sans JP"/>
                <a:ea typeface="Noto Sans JP"/>
                <a:cs typeface="Noto Sans JP"/>
              </a:rPr>
              <a:t>fab24hr.com/ja/blog/wafer-sizes/</a:t>
            </a:r>
          </a:p>
          <a:p>
            <a:pPr algn="l">
              <a:lnSpc>
                <a:spcPct val="125000"/>
              </a:lnSpc>
              <a:spcAft>
                <a:spcPts val="400"/>
              </a:spcAft>
            </a:pPr>
            <a:r>
              <a:rPr sz="2100" b="1">
                <a:solidFill>
                  <a:srgbClr val="12252C"/>
                </a:solidFill>
                <a:latin typeface="Noto Sans JP"/>
                <a:ea typeface="Noto Sans JP"/>
                <a:cs typeface="Noto Sans JP"/>
              </a:rPr>
              <a:t>クリーンルームはどれくらいきれい？ クラス100、ISO 5の数え方</a:t>
            </a:r>
          </a:p>
          <a:p>
            <a:pPr algn="l">
              <a:lnSpc>
                <a:spcPct val="125000"/>
              </a:lnSpc>
              <a:spcAft>
                <a:spcPts val="400"/>
              </a:spcAft>
            </a:pPr>
            <a:r>
              <a:rPr sz="1400" b="0">
                <a:solidFill>
                  <a:srgbClr val="506A74"/>
                </a:solidFill>
                <a:latin typeface="Noto Sans JP"/>
                <a:ea typeface="Noto Sans JP"/>
                <a:cs typeface="Noto Sans JP"/>
              </a:rPr>
              <a:t>fab24hr.com/ja/blog/cleanroom-class/</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クリーンルームでは、なぜ全身を覆う防塵服を着るのか</a:t>
            </a:r>
          </a:p>
          <a:p>
            <a:pPr algn="l">
              <a:lnSpc>
                <a:spcPct val="125000"/>
              </a:lnSpc>
              <a:spcAft>
                <a:spcPts val="400"/>
              </a:spcAft>
            </a:pPr>
            <a:r>
              <a:rPr sz="1600" b="0">
                <a:solidFill>
                  <a:srgbClr val="12252C"/>
                </a:solidFill>
                <a:latin typeface="Noto Sans JP"/>
                <a:ea typeface="Noto Sans JP"/>
                <a:cs typeface="Noto Sans JP"/>
              </a:rPr>
              <a:t>超純水はどれくらい純粋？ 半導体工場はなぜ水をたくさん使うのか</a:t>
            </a:r>
          </a:p>
          <a:p>
            <a:pPr algn="l">
              <a:lnSpc>
                <a:spcPct val="125000"/>
              </a:lnSpc>
              <a:spcAft>
                <a:spcPts val="400"/>
              </a:spcAft>
            </a:pPr>
            <a:r>
              <a:rPr sz="1600" b="0">
                <a:solidFill>
                  <a:srgbClr val="12252C"/>
                </a:solidFill>
                <a:latin typeface="Noto Sans JP"/>
                <a:ea typeface="Noto Sans JP"/>
                <a:cs typeface="Noto Sans JP"/>
              </a:rPr>
              <a:t>半導体工場ではどんなガスを使う？ なぜそこまで慎重なのか</a:t>
            </a:r>
          </a:p>
          <a:p>
            <a:pPr algn="l">
              <a:lnSpc>
                <a:spcPct val="125000"/>
              </a:lnSpc>
              <a:spcAft>
                <a:spcPts val="400"/>
              </a:spcAft>
            </a:pPr>
            <a:r>
              <a:rPr sz="1600" b="0">
                <a:solidFill>
                  <a:srgbClr val="12252C"/>
                </a:solidFill>
                <a:latin typeface="Noto Sans JP"/>
                <a:ea typeface="Noto Sans JP"/>
                <a:cs typeface="Noto Sans JP"/>
              </a:rPr>
              <a:t>半導体工場はなぜ大量の電力を使うのか</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半導体入門講座・第6回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https://fab24hr.com/ja/learn/wafer-cleanroom/</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